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76" r:id="rId2"/>
    <p:sldId id="286" r:id="rId3"/>
    <p:sldId id="280" r:id="rId4"/>
    <p:sldId id="290" r:id="rId5"/>
    <p:sldId id="291" r:id="rId6"/>
    <p:sldId id="289" r:id="rId7"/>
    <p:sldId id="279" r:id="rId8"/>
    <p:sldId id="292" r:id="rId9"/>
    <p:sldId id="278" r:id="rId10"/>
    <p:sldId id="269" r:id="rId11"/>
    <p:sldId id="263" r:id="rId12"/>
    <p:sldId id="264" r:id="rId13"/>
    <p:sldId id="265" r:id="rId14"/>
    <p:sldId id="302" r:id="rId15"/>
    <p:sldId id="294" r:id="rId16"/>
    <p:sldId id="295" r:id="rId17"/>
    <p:sldId id="296" r:id="rId18"/>
    <p:sldId id="297" r:id="rId19"/>
    <p:sldId id="303" r:id="rId20"/>
    <p:sldId id="299" r:id="rId21"/>
    <p:sldId id="298" r:id="rId22"/>
    <p:sldId id="300" r:id="rId23"/>
    <p:sldId id="271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6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D22432"/>
    <a:srgbClr val="E53106"/>
    <a:srgbClr val="EFF0F1"/>
    <a:srgbClr val="002D86"/>
    <a:srgbClr val="E53138"/>
    <a:srgbClr val="F8CBC1"/>
    <a:srgbClr val="E73E16"/>
    <a:srgbClr val="FBFBFB"/>
    <a:srgbClr val="C9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1639" autoAdjust="0"/>
  </p:normalViewPr>
  <p:slideViewPr>
    <p:cSldViewPr snapToGrid="0" showGuides="1">
      <p:cViewPr varScale="1">
        <p:scale>
          <a:sx n="87" d="100"/>
          <a:sy n="87" d="100"/>
        </p:scale>
        <p:origin x="468" y="78"/>
      </p:cViewPr>
      <p:guideLst>
        <p:guide orient="horz" pos="3884"/>
        <p:guide orient="horz" pos="4020"/>
        <p:guide pos="3840"/>
        <p:guide pos="7469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7F824-D6AF-4825-A529-8E8AA2CA51B9}" type="datetimeFigureOut">
              <a:rPr lang="de-DE" smtClean="0"/>
              <a:pPr/>
              <a:t>28.06.2017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084F2-80DE-4FD5-8726-B682FBE3DBC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0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Cybersecurity is too important to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84F2-80DE-4FD5-8726-B682FBE3DBC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643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10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74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285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73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92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45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049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57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083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49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Simon Wilson - </a:t>
            </a:r>
            <a:r>
              <a:rPr lang="en-GB" b="1" dirty="0"/>
              <a:t>Account Director at Darktrace</a:t>
            </a:r>
          </a:p>
          <a:p>
            <a:r>
              <a:rPr lang="en-GB" dirty="0"/>
              <a:t>Jonathan McDonald</a:t>
            </a:r>
          </a:p>
          <a:p>
            <a:r>
              <a:rPr lang="en-GB"/>
              <a:t>Mark Bailey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84F2-80DE-4FD5-8726-B682FBE3DBC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279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804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014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84F2-80DE-4FD5-8726-B682FBE3DBC5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347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993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84F2-80DE-4FD5-8726-B682FBE3DBC5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89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15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08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90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28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331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33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7E2B-6743-41B2-B594-B6DDC48EC5C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62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3975369"/>
            <a:ext cx="11183281" cy="1279010"/>
          </a:xfrm>
        </p:spPr>
        <p:txBody>
          <a:bodyPr anchor="b"/>
          <a:lstStyle>
            <a:lvl1pPr algn="l">
              <a:defRPr sz="4400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1" y="5346457"/>
            <a:ext cx="11183281" cy="457715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Presentation subtitle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917585"/>
            <a:ext cx="11183281" cy="239595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rgbClr val="002060"/>
                </a:solidFill>
              </a:defRPr>
            </a:lvl1pPr>
          </a:lstStyle>
          <a:p>
            <a:r>
              <a:rPr lang="en-US" sz="1600" noProof="0" dirty="0"/>
              <a:t>Name/title </a:t>
            </a:r>
            <a:r>
              <a:rPr lang="en-US" sz="1600" baseline="0" noProof="0" dirty="0"/>
              <a:t>presenter, Date</a:t>
            </a:r>
            <a:endParaRPr lang="en-US" sz="1600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791361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6579F734-5986-4D73-A690-F6AE0E14269F}" type="datetime1">
              <a:rPr lang="en-GB" smtClean="0"/>
              <a:pPr/>
              <a:t>28/06/2017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060"/>
                </a:solidFill>
              </a:defRPr>
            </a:lvl1pPr>
          </a:lstStyle>
          <a:p>
            <a:fld id="{21F8818E-FAE8-4850-9BA6-DEB84FFDE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210800" y="6603360"/>
            <a:ext cx="1351280" cy="1878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Public</a:t>
            </a:r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651234" y="6588000"/>
            <a:ext cx="1006927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David Topping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2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9086400" cy="746766"/>
          </a:xfrm>
        </p:spPr>
        <p:txBody>
          <a:bodyPr vert="horz" lIns="0" tIns="0" rIns="72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791361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6579F734-5986-4D73-A690-F6AE0E14269F}" type="datetime1">
              <a:rPr lang="en-GB" smtClean="0"/>
              <a:pPr/>
              <a:t>28/06/2017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060"/>
                </a:solidFill>
              </a:defRPr>
            </a:lvl1pPr>
          </a:lstStyle>
          <a:p>
            <a:fld id="{21F8818E-FAE8-4850-9BA6-DEB84FFDE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0210800" y="6603360"/>
            <a:ext cx="1351280" cy="1878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Public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651234" y="6588000"/>
            <a:ext cx="1006927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David Topping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791361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6579F734-5986-4D73-A690-F6AE0E14269F}" type="datetime1">
              <a:rPr lang="en-GB" smtClean="0"/>
              <a:pPr/>
              <a:t>28/06/2017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060"/>
                </a:solidFill>
              </a:defRPr>
            </a:lvl1pPr>
          </a:lstStyle>
          <a:p>
            <a:fld id="{21F8818E-FAE8-4850-9BA6-DEB84FFDE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10800" y="6603360"/>
            <a:ext cx="1351280" cy="1878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Public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651234" y="6588000"/>
            <a:ext cx="1006927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David Topping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7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0959"/>
            <a:ext cx="9086400" cy="756000"/>
          </a:xfrm>
          <a:prstGeom prst="rect">
            <a:avLst/>
          </a:prstGeom>
        </p:spPr>
        <p:txBody>
          <a:bodyPr vert="horz" lIns="0" tIns="36000" rIns="0" bIns="36000" rtlCol="0" anchor="ctr" anchorCtr="0">
            <a:noAutofit/>
          </a:bodyPr>
          <a:lstStyle/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78498"/>
            <a:ext cx="11188800" cy="497520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cxnSp>
        <p:nvCxnSpPr>
          <p:cNvPr id="8" name="Gerader Verbinder 8"/>
          <p:cNvCxnSpPr/>
          <p:nvPr userDrawn="1"/>
        </p:nvCxnSpPr>
        <p:spPr>
          <a:xfrm>
            <a:off x="-752" y="771138"/>
            <a:ext cx="12192000" cy="0"/>
          </a:xfrm>
          <a:prstGeom prst="line">
            <a:avLst/>
          </a:prstGeom>
          <a:ln w="635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kern="1200" dirty="0" smtClean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100000"/>
        </a:lnSpc>
        <a:spcBef>
          <a:spcPts val="700"/>
        </a:spcBef>
        <a:buClr>
          <a:schemeClr val="accent4"/>
        </a:buClr>
        <a:buFont typeface="Segoe UI Light" panose="020B0502040204020203" pitchFamily="34" charset="0"/>
        <a:buChar char="›"/>
        <a:defRPr lang="en-US" sz="2000" kern="1200" smtClean="0">
          <a:solidFill>
            <a:srgbClr val="002060"/>
          </a:solidFill>
          <a:latin typeface="+mn-lt"/>
          <a:ea typeface="+mn-ea"/>
          <a:cs typeface="+mn-cs"/>
        </a:defRPr>
      </a:lvl1pPr>
      <a:lvl2pPr marL="358775" indent="-184150" algn="l" defTabSz="914400" rtl="0" eaLnBrk="1" latinLnBrk="0" hangingPunct="1">
        <a:lnSpc>
          <a:spcPct val="100000"/>
        </a:lnSpc>
        <a:spcBef>
          <a:spcPts val="700"/>
        </a:spcBef>
        <a:buClr>
          <a:schemeClr val="accent4"/>
        </a:buClr>
        <a:buFont typeface="Segoe UI Light" panose="020B0502040204020203" pitchFamily="34" charset="0"/>
        <a:buChar char="›"/>
        <a:defRPr lang="en-US" sz="1800" kern="1200" smtClean="0">
          <a:solidFill>
            <a:srgbClr val="002060"/>
          </a:solidFill>
          <a:latin typeface="+mn-lt"/>
          <a:ea typeface="+mn-ea"/>
          <a:cs typeface="+mn-cs"/>
        </a:defRPr>
      </a:lvl2pPr>
      <a:lvl3pPr marL="533400" indent="-174625" algn="l" defTabSz="914400" rtl="0" eaLnBrk="1" latinLnBrk="0" hangingPunct="1">
        <a:lnSpc>
          <a:spcPct val="100000"/>
        </a:lnSpc>
        <a:spcBef>
          <a:spcPts val="700"/>
        </a:spcBef>
        <a:buClr>
          <a:schemeClr val="accent4"/>
        </a:buClr>
        <a:buFont typeface="Segoe UI Light" panose="020B0502040204020203" pitchFamily="34" charset="0"/>
        <a:buChar char="›"/>
        <a:defRPr lang="en-US" sz="1600" kern="1200" smtClean="0">
          <a:solidFill>
            <a:srgbClr val="002060"/>
          </a:solidFill>
          <a:latin typeface="+mn-lt"/>
          <a:ea typeface="+mn-ea"/>
          <a:cs typeface="+mn-cs"/>
        </a:defRPr>
      </a:lvl3pPr>
      <a:lvl4pPr marL="719138" indent="-185738" algn="l" defTabSz="914400" rtl="0" eaLnBrk="1" latinLnBrk="0" hangingPunct="1">
        <a:lnSpc>
          <a:spcPct val="100000"/>
        </a:lnSpc>
        <a:spcBef>
          <a:spcPts val="700"/>
        </a:spcBef>
        <a:buClr>
          <a:schemeClr val="accent4"/>
        </a:buClr>
        <a:buFont typeface="Segoe UI Light" panose="020B0502040204020203" pitchFamily="34" charset="0"/>
        <a:buChar char="›"/>
        <a:defRPr lang="en-US" sz="1400" kern="1200" smtClean="0">
          <a:solidFill>
            <a:srgbClr val="002060"/>
          </a:solidFill>
          <a:latin typeface="+mn-lt"/>
          <a:ea typeface="+mn-ea"/>
          <a:cs typeface="+mn-cs"/>
        </a:defRPr>
      </a:lvl4pPr>
      <a:lvl5pPr marL="892175" indent="-173038" algn="l" defTabSz="914400" rtl="0" eaLnBrk="1" latinLnBrk="0" hangingPunct="1">
        <a:lnSpc>
          <a:spcPct val="100000"/>
        </a:lnSpc>
        <a:spcBef>
          <a:spcPts val="700"/>
        </a:spcBef>
        <a:buClr>
          <a:schemeClr val="accent4"/>
        </a:buClr>
        <a:buFont typeface="Segoe UI Light" panose="020B0502040204020203" pitchFamily="34" charset="0"/>
        <a:buChar char="›"/>
        <a:defRPr lang="en-US" sz="1400" kern="1200" dirty="0" smtClean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5.jpeg"/><Relationship Id="rId3" Type="http://schemas.openxmlformats.org/officeDocument/2006/relationships/image" Target="../media/image18.png"/><Relationship Id="rId21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23.jpeg"/><Relationship Id="rId3" Type="http://schemas.openxmlformats.org/officeDocument/2006/relationships/image" Target="../media/image18.png"/><Relationship Id="rId21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8.png"/><Relationship Id="rId3" Type="http://schemas.openxmlformats.org/officeDocument/2006/relationships/image" Target="../media/image12.png"/><Relationship Id="rId21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openxmlformats.org/officeDocument/2006/relationships/image" Target="../media/image19.png"/><Relationship Id="rId19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24" Type="http://schemas.openxmlformats.org/officeDocument/2006/relationships/image" Target="../media/image26.emf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23" Type="http://schemas.openxmlformats.org/officeDocument/2006/relationships/image" Target="../media/image25.emf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7.png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0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4.png"/><Relationship Id="rId10" Type="http://schemas.openxmlformats.org/officeDocument/2006/relationships/image" Target="../media/image18.png"/><Relationship Id="rId19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27.emf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29.emf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28.emf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30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23" Type="http://schemas.openxmlformats.org/officeDocument/2006/relationships/image" Target="../media/image15.jpeg"/><Relationship Id="rId10" Type="http://schemas.openxmlformats.org/officeDocument/2006/relationships/image" Target="../media/image5.png"/><Relationship Id="rId19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73757" y="4219229"/>
            <a:ext cx="11183281" cy="1164266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David Topping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3757" y="1643440"/>
            <a:ext cx="5845377" cy="2100222"/>
          </a:xfrm>
        </p:spPr>
        <p:txBody>
          <a:bodyPr/>
          <a:lstStyle/>
          <a:p>
            <a:r>
              <a:rPr lang="en-GB" sz="3600" dirty="0"/>
              <a:t>Preparing for GDPR…</a:t>
            </a:r>
            <a:br>
              <a:rPr lang="en-GB" sz="3600" dirty="0"/>
            </a:br>
            <a:r>
              <a:rPr lang="en-GB" sz="3600" dirty="0"/>
              <a:t>Data Protection, Security, Privacy in the Cloud and the projected Legal Impact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062" y="1148422"/>
            <a:ext cx="4020976" cy="519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731" y="5068435"/>
            <a:ext cx="6533867" cy="163723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Please note – because of the copious use of animation this presentation is best viewed as a screen show rather than a series of slides.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If you wish to re-use any elements please contact me at: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David_Topping@dtcom.me.uk</a:t>
            </a:r>
          </a:p>
        </p:txBody>
      </p:sp>
    </p:spTree>
    <p:extLst>
      <p:ext uri="{BB962C8B-B14F-4D97-AF65-F5344CB8AC3E}">
        <p14:creationId xmlns:p14="http://schemas.microsoft.com/office/powerpoint/2010/main" val="34782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uild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93" y="2542894"/>
            <a:ext cx="1897241" cy="25202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Infrastructure Security</a:t>
            </a:r>
            <a:endParaRPr lang="en-US" dirty="0">
              <a:latin typeface="Segoe UI Light" pitchFamily="34" charset="0"/>
            </a:endParaRPr>
          </a:p>
        </p:txBody>
      </p:sp>
      <p:pic>
        <p:nvPicPr>
          <p:cNvPr id="6" name="SAP" descr="http://npcloud.org/wp-content/uploads/2012/02/SAP-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17" y="3960061"/>
            <a:ext cx="759290" cy="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P Sec"/>
          <p:cNvSpPr/>
          <p:nvPr/>
        </p:nvSpPr>
        <p:spPr>
          <a:xfrm>
            <a:off x="1637593" y="3814195"/>
            <a:ext cx="1080120" cy="648072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Ora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1" y="5187854"/>
            <a:ext cx="976415" cy="1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racle Sep"/>
          <p:cNvSpPr/>
          <p:nvPr/>
        </p:nvSpPr>
        <p:spPr>
          <a:xfrm>
            <a:off x="1889705" y="5073370"/>
            <a:ext cx="1255833" cy="402517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D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8" y="2060747"/>
            <a:ext cx="997620" cy="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B2 Sec"/>
          <p:cNvSpPr/>
          <p:nvPr/>
        </p:nvSpPr>
        <p:spPr>
          <a:xfrm>
            <a:off x="1948154" y="1962623"/>
            <a:ext cx="1170000" cy="1123454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aptop Bottom Sec"/>
          <p:cNvSpPr/>
          <p:nvPr/>
        </p:nvSpPr>
        <p:spPr>
          <a:xfrm>
            <a:off x="3635690" y="5091086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aptop Top Sec"/>
          <p:cNvSpPr/>
          <p:nvPr/>
        </p:nvSpPr>
        <p:spPr>
          <a:xfrm>
            <a:off x="3645213" y="2145331"/>
            <a:ext cx="867600" cy="694800"/>
          </a:xfrm>
          <a:prstGeom prst="roundRect">
            <a:avLst/>
          </a:prstGeom>
          <a:noFill/>
          <a:ln w="15875">
            <a:solidFill>
              <a:srgbClr val="E73E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aptop Mid Sec"/>
          <p:cNvSpPr/>
          <p:nvPr/>
        </p:nvSpPr>
        <p:spPr>
          <a:xfrm>
            <a:off x="4122133" y="3678388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rewall"/>
          <p:cNvSpPr/>
          <p:nvPr/>
        </p:nvSpPr>
        <p:spPr>
          <a:xfrm>
            <a:off x="1055440" y="1509486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Firewall With Web"/>
          <p:cNvGrpSpPr/>
          <p:nvPr/>
        </p:nvGrpSpPr>
        <p:grpSpPr>
          <a:xfrm>
            <a:off x="5230661" y="343488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39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0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Laptop Top1"/>
          <p:cNvGrpSpPr/>
          <p:nvPr/>
        </p:nvGrpSpPr>
        <p:grpSpPr>
          <a:xfrm>
            <a:off x="3723134" y="2180732"/>
            <a:ext cx="700867" cy="689195"/>
            <a:chOff x="4519365" y="1370120"/>
            <a:chExt cx="1936648" cy="1904400"/>
          </a:xfrm>
        </p:grpSpPr>
        <p:pic>
          <p:nvPicPr>
            <p:cNvPr id="42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65" y="1370120"/>
              <a:ext cx="1936648" cy="1904400"/>
            </a:xfrm>
            <a:prstGeom prst="rect">
              <a:avLst/>
            </a:prstGeom>
          </p:spPr>
        </p:pic>
        <p:pic>
          <p:nvPicPr>
            <p:cNvPr id="43" name="Grafik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722232" y="1561144"/>
              <a:ext cx="1493467" cy="780312"/>
            </a:xfrm>
            <a:prstGeom prst="rect">
              <a:avLst/>
            </a:prstGeom>
          </p:spPr>
        </p:pic>
      </p:grpSp>
      <p:grpSp>
        <p:nvGrpSpPr>
          <p:cNvPr id="44" name="Laptop Med1"/>
          <p:cNvGrpSpPr/>
          <p:nvPr/>
        </p:nvGrpSpPr>
        <p:grpSpPr>
          <a:xfrm>
            <a:off x="4226340" y="3765099"/>
            <a:ext cx="700867" cy="689195"/>
            <a:chOff x="4787353" y="1370120"/>
            <a:chExt cx="1936651" cy="1904400"/>
          </a:xfrm>
        </p:grpSpPr>
        <p:pic>
          <p:nvPicPr>
            <p:cNvPr id="45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353" y="1370120"/>
              <a:ext cx="1936651" cy="1904400"/>
            </a:xfrm>
            <a:prstGeom prst="rect">
              <a:avLst/>
            </a:prstGeom>
          </p:spPr>
        </p:pic>
        <p:pic>
          <p:nvPicPr>
            <p:cNvPr id="46" name="Grafik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959090" y="1561144"/>
              <a:ext cx="1493466" cy="780312"/>
            </a:xfrm>
            <a:prstGeom prst="rect">
              <a:avLst/>
            </a:prstGeom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98E81AB9-E8D4-461E-8747-C5BD016E00F6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10</a:t>
            </a:fld>
            <a:endParaRPr lang="en-US" noProof="0"/>
          </a:p>
        </p:txBody>
      </p:sp>
      <p:grpSp>
        <p:nvGrpSpPr>
          <p:cNvPr id="32" name="Laptop Bot1"/>
          <p:cNvGrpSpPr/>
          <p:nvPr/>
        </p:nvGrpSpPr>
        <p:grpSpPr>
          <a:xfrm>
            <a:off x="3717536" y="5125597"/>
            <a:ext cx="700867" cy="689195"/>
            <a:chOff x="5017057" y="1370120"/>
            <a:chExt cx="1936651" cy="1904400"/>
          </a:xfrm>
        </p:grpSpPr>
        <p:pic>
          <p:nvPicPr>
            <p:cNvPr id="33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057" y="1370120"/>
              <a:ext cx="1936651" cy="1904400"/>
            </a:xfrm>
            <a:prstGeom prst="rect">
              <a:avLst/>
            </a:prstGeom>
          </p:spPr>
        </p:pic>
        <p:pic>
          <p:nvPicPr>
            <p:cNvPr id="34" name="Grafik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5209153" y="1561145"/>
              <a:ext cx="1493466" cy="780311"/>
            </a:xfrm>
            <a:prstGeom prst="rect">
              <a:avLst/>
            </a:prstGeom>
          </p:spPr>
        </p:pic>
      </p:grpSp>
      <p:pic>
        <p:nvPicPr>
          <p:cNvPr id="29" name="Commen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6" y="3255224"/>
            <a:ext cx="650443" cy="609887"/>
          </a:xfrm>
          <a:prstGeom prst="rect">
            <a:avLst/>
          </a:prstGeom>
        </p:spPr>
      </p:pic>
      <p:pic>
        <p:nvPicPr>
          <p:cNvPr id="30" name="Ide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75736" y="2486204"/>
            <a:ext cx="640924" cy="600962"/>
          </a:xfrm>
          <a:prstGeom prst="rect">
            <a:avLst/>
          </a:prstGeom>
        </p:spPr>
      </p:pic>
      <p:grpSp>
        <p:nvGrpSpPr>
          <p:cNvPr id="31" name="PDF"/>
          <p:cNvGrpSpPr/>
          <p:nvPr/>
        </p:nvGrpSpPr>
        <p:grpSpPr>
          <a:xfrm>
            <a:off x="4701322" y="2444712"/>
            <a:ext cx="572729" cy="601220"/>
            <a:chOff x="3842657" y="2467428"/>
            <a:chExt cx="572729" cy="601220"/>
          </a:xfrm>
        </p:grpSpPr>
        <p:pic>
          <p:nvPicPr>
            <p:cNvPr id="35" name="Grafik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57" y="2505457"/>
              <a:ext cx="572729" cy="563191"/>
            </a:xfrm>
            <a:prstGeom prst="rect">
              <a:avLst/>
            </a:prstGeom>
          </p:spPr>
        </p:pic>
        <p:pic>
          <p:nvPicPr>
            <p:cNvPr id="36" name="Bild 20" descr="8616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29" y="2467428"/>
              <a:ext cx="395513" cy="395513"/>
            </a:xfrm>
            <a:prstGeom prst="rect">
              <a:avLst/>
            </a:prstGeom>
          </p:spPr>
        </p:pic>
      </p:grpSp>
      <p:grpSp>
        <p:nvGrpSpPr>
          <p:cNvPr id="37" name="Word"/>
          <p:cNvGrpSpPr/>
          <p:nvPr/>
        </p:nvGrpSpPr>
        <p:grpSpPr>
          <a:xfrm>
            <a:off x="4512952" y="4501927"/>
            <a:ext cx="572729" cy="602017"/>
            <a:chOff x="3653972" y="4571202"/>
            <a:chExt cx="572729" cy="602017"/>
          </a:xfrm>
        </p:grpSpPr>
        <p:pic>
          <p:nvPicPr>
            <p:cNvPr id="47" name="Grafik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72" y="4610028"/>
              <a:ext cx="572729" cy="563191"/>
            </a:xfrm>
            <a:prstGeom prst="rect">
              <a:avLst/>
            </a:prstGeom>
          </p:spPr>
        </p:pic>
        <p:pic>
          <p:nvPicPr>
            <p:cNvPr id="48" name="Picture 2" descr="https://www.phmsociety.org/sites/phmsociety.org/files/MSWord2013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370" y="4571202"/>
              <a:ext cx="192928" cy="19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Powerpoint"/>
          <p:cNvGrpSpPr/>
          <p:nvPr/>
        </p:nvGrpSpPr>
        <p:grpSpPr>
          <a:xfrm>
            <a:off x="3131471" y="5403271"/>
            <a:ext cx="597125" cy="636845"/>
            <a:chOff x="2272491" y="5472546"/>
            <a:chExt cx="597125" cy="636845"/>
          </a:xfrm>
        </p:grpSpPr>
        <p:pic>
          <p:nvPicPr>
            <p:cNvPr id="50" name="Grafik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87" y="5546200"/>
              <a:ext cx="572729" cy="563191"/>
            </a:xfrm>
            <a:prstGeom prst="rect">
              <a:avLst/>
            </a:prstGeom>
          </p:spPr>
        </p:pic>
        <p:grpSp>
          <p:nvGrpSpPr>
            <p:cNvPr id="51" name="Gruppieren 47"/>
            <p:cNvGrpSpPr/>
            <p:nvPr/>
          </p:nvGrpSpPr>
          <p:grpSpPr>
            <a:xfrm>
              <a:off x="2272491" y="5472546"/>
              <a:ext cx="350646" cy="251704"/>
              <a:chOff x="2272491" y="5472546"/>
              <a:chExt cx="350646" cy="251704"/>
            </a:xfrm>
          </p:grpSpPr>
          <p:sp>
            <p:nvSpPr>
              <p:cNvPr id="52" name="Rechteck 39"/>
              <p:cNvSpPr/>
              <p:nvPr/>
            </p:nvSpPr>
            <p:spPr>
              <a:xfrm>
                <a:off x="2352384" y="5528585"/>
                <a:ext cx="198000" cy="134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4" descr="http://omnitechsupport-reviews.com/wp-content/uploads/2013/09/239091_567_powerpoint2013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491" y="5472546"/>
                <a:ext cx="350646" cy="251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Excel"/>
          <p:cNvGrpSpPr/>
          <p:nvPr/>
        </p:nvGrpSpPr>
        <p:grpSpPr>
          <a:xfrm>
            <a:off x="1457928" y="4470433"/>
            <a:ext cx="572729" cy="611258"/>
            <a:chOff x="488109" y="4595128"/>
            <a:chExt cx="572729" cy="611258"/>
          </a:xfrm>
        </p:grpSpPr>
        <p:pic>
          <p:nvPicPr>
            <p:cNvPr id="55" name="Grafik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09" y="4643195"/>
              <a:ext cx="572729" cy="563191"/>
            </a:xfrm>
            <a:prstGeom prst="rect">
              <a:avLst/>
            </a:prstGeom>
          </p:spPr>
        </p:pic>
        <p:grpSp>
          <p:nvGrpSpPr>
            <p:cNvPr id="56" name="Gruppieren 54"/>
            <p:cNvGrpSpPr/>
            <p:nvPr/>
          </p:nvGrpSpPr>
          <p:grpSpPr>
            <a:xfrm>
              <a:off x="513612" y="4595128"/>
              <a:ext cx="203495" cy="203495"/>
              <a:chOff x="372061" y="4224323"/>
              <a:chExt cx="443343" cy="443343"/>
            </a:xfrm>
          </p:grpSpPr>
          <p:sp>
            <p:nvSpPr>
              <p:cNvPr id="57" name="Rechteck 48"/>
              <p:cNvSpPr/>
              <p:nvPr/>
            </p:nvSpPr>
            <p:spPr>
              <a:xfrm>
                <a:off x="421640" y="4312920"/>
                <a:ext cx="365533" cy="260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Picture 6" descr="https://wordpress.training-nyc.com/wp-content/uploads/2014/04/excel_2013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061" y="4224323"/>
                <a:ext cx="443343" cy="443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9" name="Mail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66" y="3047473"/>
            <a:ext cx="510653" cy="5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odgy Cloud"/>
          <p:cNvSpPr>
            <a:spLocks/>
          </p:cNvSpPr>
          <p:nvPr/>
        </p:nvSpPr>
        <p:spPr bwMode="auto">
          <a:xfrm flipH="1">
            <a:off x="5893762" y="2693157"/>
            <a:ext cx="3693852" cy="2143883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Dodgy Cloud Cover"/>
          <p:cNvSpPr/>
          <p:nvPr/>
        </p:nvSpPr>
        <p:spPr>
          <a:xfrm>
            <a:off x="8164470" y="2819828"/>
            <a:ext cx="1845234" cy="234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d Cloud"/>
          <p:cNvSpPr>
            <a:spLocks/>
          </p:cNvSpPr>
          <p:nvPr/>
        </p:nvSpPr>
        <p:spPr bwMode="auto">
          <a:xfrm flipH="1">
            <a:off x="5893762" y="2678465"/>
            <a:ext cx="3693852" cy="2143883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E531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Information Security</a:t>
            </a:r>
            <a:endParaRPr lang="en-US" dirty="0">
              <a:latin typeface="Segoe UI Light" pitchFamily="34" charset="0"/>
            </a:endParaRPr>
          </a:p>
        </p:txBody>
      </p:sp>
      <p:sp>
        <p:nvSpPr>
          <p:cNvPr id="38" name="Textfeld 10"/>
          <p:cNvSpPr txBox="1"/>
          <p:nvPr/>
        </p:nvSpPr>
        <p:spPr>
          <a:xfrm>
            <a:off x="6456041" y="2872523"/>
            <a:ext cx="245302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Research Results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Strategic Plans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Quarterly Results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New Product Plans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Personal Data!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F6A82BDD-AEFC-479D-8628-2B579626651E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11</a:t>
            </a:fld>
            <a:endParaRPr lang="en-US" noProof="0"/>
          </a:p>
        </p:txBody>
      </p:sp>
      <p:grpSp>
        <p:nvGrpSpPr>
          <p:cNvPr id="48" name="Person 1"/>
          <p:cNvGrpSpPr/>
          <p:nvPr/>
        </p:nvGrpSpPr>
        <p:grpSpPr>
          <a:xfrm>
            <a:off x="10043467" y="2959910"/>
            <a:ext cx="837542" cy="778015"/>
            <a:chOff x="5394708" y="3734335"/>
            <a:chExt cx="837542" cy="778015"/>
          </a:xfrm>
        </p:grpSpPr>
        <p:pic>
          <p:nvPicPr>
            <p:cNvPr id="49" name="Grafi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708" y="3734335"/>
              <a:ext cx="661332" cy="650320"/>
            </a:xfrm>
            <a:prstGeom prst="rect">
              <a:avLst/>
            </a:prstGeom>
          </p:spPr>
        </p:pic>
        <p:pic>
          <p:nvPicPr>
            <p:cNvPr id="50" name="Grafik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18" y="3862030"/>
              <a:ext cx="661332" cy="650320"/>
            </a:xfrm>
            <a:prstGeom prst="rect">
              <a:avLst/>
            </a:prstGeom>
          </p:spPr>
        </p:pic>
      </p:grpSp>
      <p:grpSp>
        <p:nvGrpSpPr>
          <p:cNvPr id="51" name="Person 2"/>
          <p:cNvGrpSpPr/>
          <p:nvPr/>
        </p:nvGrpSpPr>
        <p:grpSpPr>
          <a:xfrm>
            <a:off x="10009704" y="4058757"/>
            <a:ext cx="871305" cy="797428"/>
            <a:chOff x="6562524" y="4564035"/>
            <a:chExt cx="871305" cy="797428"/>
          </a:xfrm>
        </p:grpSpPr>
        <p:pic>
          <p:nvPicPr>
            <p:cNvPr id="52" name="Grafik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24" y="4564035"/>
              <a:ext cx="661332" cy="650320"/>
            </a:xfrm>
            <a:prstGeom prst="rect">
              <a:avLst/>
            </a:prstGeom>
          </p:spPr>
        </p:pic>
        <p:pic>
          <p:nvPicPr>
            <p:cNvPr id="53" name="Grafi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497" y="4711143"/>
              <a:ext cx="661332" cy="650320"/>
            </a:xfrm>
            <a:prstGeom prst="rect">
              <a:avLst/>
            </a:prstGeom>
          </p:spPr>
        </p:pic>
      </p:grpSp>
      <p:pic>
        <p:nvPicPr>
          <p:cNvPr id="54" name="Building Sm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19" y="1540712"/>
            <a:ext cx="826839" cy="1098366"/>
          </a:xfrm>
          <a:prstGeom prst="rect">
            <a:avLst/>
          </a:prstGeom>
        </p:spPr>
      </p:pic>
      <p:grpSp>
        <p:nvGrpSpPr>
          <p:cNvPr id="55" name="Devices"/>
          <p:cNvGrpSpPr/>
          <p:nvPr/>
        </p:nvGrpSpPr>
        <p:grpSpPr>
          <a:xfrm>
            <a:off x="10049880" y="5177016"/>
            <a:ext cx="824716" cy="913180"/>
            <a:chOff x="8134132" y="5010319"/>
            <a:chExt cx="824716" cy="913180"/>
          </a:xfrm>
        </p:grpSpPr>
        <p:pic>
          <p:nvPicPr>
            <p:cNvPr id="56" name="Grafi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516" y="5010319"/>
              <a:ext cx="661332" cy="650320"/>
            </a:xfrm>
            <a:prstGeom prst="rect">
              <a:avLst/>
            </a:prstGeom>
          </p:spPr>
        </p:pic>
        <p:pic>
          <p:nvPicPr>
            <p:cNvPr id="57" name="Grafik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132" y="5273179"/>
              <a:ext cx="661332" cy="650320"/>
            </a:xfrm>
            <a:prstGeom prst="rect">
              <a:avLst/>
            </a:prstGeom>
          </p:spPr>
        </p:pic>
      </p:grpSp>
      <p:pic>
        <p:nvPicPr>
          <p:cNvPr id="58" name="Build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93" y="2542894"/>
            <a:ext cx="1897241" cy="2520280"/>
          </a:xfrm>
          <a:prstGeom prst="rect">
            <a:avLst/>
          </a:prstGeom>
        </p:spPr>
      </p:pic>
      <p:pic>
        <p:nvPicPr>
          <p:cNvPr id="59" name="SAP" descr="http://npcloud.org/wp-content/uploads/2012/02/SAP-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17" y="3960061"/>
            <a:ext cx="759290" cy="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SAP Sec"/>
          <p:cNvSpPr/>
          <p:nvPr/>
        </p:nvSpPr>
        <p:spPr>
          <a:xfrm>
            <a:off x="1637593" y="3814195"/>
            <a:ext cx="1080120" cy="648072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Orac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1" y="5187854"/>
            <a:ext cx="976415" cy="1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Oracle Sep"/>
          <p:cNvSpPr/>
          <p:nvPr/>
        </p:nvSpPr>
        <p:spPr>
          <a:xfrm>
            <a:off x="1889705" y="5073370"/>
            <a:ext cx="1255833" cy="402517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DB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8" y="2060747"/>
            <a:ext cx="997620" cy="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DB2 Sec"/>
          <p:cNvSpPr/>
          <p:nvPr/>
        </p:nvSpPr>
        <p:spPr>
          <a:xfrm>
            <a:off x="1948154" y="1962623"/>
            <a:ext cx="1170000" cy="1123454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aptop Bottom Sec"/>
          <p:cNvSpPr/>
          <p:nvPr/>
        </p:nvSpPr>
        <p:spPr>
          <a:xfrm>
            <a:off x="3635690" y="5091086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aptop Top Sec"/>
          <p:cNvSpPr/>
          <p:nvPr/>
        </p:nvSpPr>
        <p:spPr>
          <a:xfrm>
            <a:off x="3645213" y="2145331"/>
            <a:ext cx="867600" cy="694800"/>
          </a:xfrm>
          <a:prstGeom prst="roundRect">
            <a:avLst/>
          </a:prstGeom>
          <a:noFill/>
          <a:ln w="15875">
            <a:solidFill>
              <a:srgbClr val="E73E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aptop Mid Sec"/>
          <p:cNvSpPr/>
          <p:nvPr/>
        </p:nvSpPr>
        <p:spPr>
          <a:xfrm>
            <a:off x="4122133" y="3678388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irewall Dotted"/>
          <p:cNvSpPr/>
          <p:nvPr/>
        </p:nvSpPr>
        <p:spPr>
          <a:xfrm>
            <a:off x="1054800" y="1508400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0" name="Firewall With Web Dotted"/>
          <p:cNvGrpSpPr/>
          <p:nvPr/>
        </p:nvGrpSpPr>
        <p:grpSpPr>
          <a:xfrm>
            <a:off x="5230800" y="343440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121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22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Firewall"/>
          <p:cNvSpPr/>
          <p:nvPr/>
        </p:nvSpPr>
        <p:spPr>
          <a:xfrm>
            <a:off x="1055440" y="1509486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9" name="Firewall With Web"/>
          <p:cNvGrpSpPr/>
          <p:nvPr/>
        </p:nvGrpSpPr>
        <p:grpSpPr>
          <a:xfrm>
            <a:off x="5230661" y="343488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70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71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2" name="Laptop Top1"/>
          <p:cNvGrpSpPr/>
          <p:nvPr/>
        </p:nvGrpSpPr>
        <p:grpSpPr>
          <a:xfrm>
            <a:off x="3723134" y="2180732"/>
            <a:ext cx="700867" cy="689195"/>
            <a:chOff x="4519365" y="1370120"/>
            <a:chExt cx="1936648" cy="1904400"/>
          </a:xfrm>
        </p:grpSpPr>
        <p:pic>
          <p:nvPicPr>
            <p:cNvPr id="73" name="Grafik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65" y="1370120"/>
              <a:ext cx="1936648" cy="1904400"/>
            </a:xfrm>
            <a:prstGeom prst="rect">
              <a:avLst/>
            </a:prstGeom>
          </p:spPr>
        </p:pic>
        <p:pic>
          <p:nvPicPr>
            <p:cNvPr id="74" name="Grafik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722232" y="1561144"/>
              <a:ext cx="1493467" cy="780312"/>
            </a:xfrm>
            <a:prstGeom prst="rect">
              <a:avLst/>
            </a:prstGeom>
          </p:spPr>
        </p:pic>
      </p:grpSp>
      <p:grpSp>
        <p:nvGrpSpPr>
          <p:cNvPr id="75" name="Laptop Med1"/>
          <p:cNvGrpSpPr/>
          <p:nvPr/>
        </p:nvGrpSpPr>
        <p:grpSpPr>
          <a:xfrm>
            <a:off x="4226340" y="3765099"/>
            <a:ext cx="700867" cy="689195"/>
            <a:chOff x="4787353" y="1370120"/>
            <a:chExt cx="1936651" cy="1904400"/>
          </a:xfrm>
        </p:grpSpPr>
        <p:pic>
          <p:nvPicPr>
            <p:cNvPr id="76" name="Grafik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353" y="1370120"/>
              <a:ext cx="1936651" cy="1904400"/>
            </a:xfrm>
            <a:prstGeom prst="rect">
              <a:avLst/>
            </a:prstGeom>
          </p:spPr>
        </p:pic>
        <p:pic>
          <p:nvPicPr>
            <p:cNvPr id="77" name="Grafik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959090" y="1561144"/>
              <a:ext cx="1493466" cy="780312"/>
            </a:xfrm>
            <a:prstGeom prst="rect">
              <a:avLst/>
            </a:prstGeom>
          </p:spPr>
        </p:pic>
      </p:grpSp>
      <p:grpSp>
        <p:nvGrpSpPr>
          <p:cNvPr id="78" name="Laptop Bot1"/>
          <p:cNvGrpSpPr/>
          <p:nvPr/>
        </p:nvGrpSpPr>
        <p:grpSpPr>
          <a:xfrm>
            <a:off x="3717536" y="5125597"/>
            <a:ext cx="700867" cy="689195"/>
            <a:chOff x="5017057" y="1370120"/>
            <a:chExt cx="1936651" cy="1904400"/>
          </a:xfrm>
        </p:grpSpPr>
        <p:pic>
          <p:nvPicPr>
            <p:cNvPr id="79" name="Grafik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057" y="1370120"/>
              <a:ext cx="1936651" cy="1904400"/>
            </a:xfrm>
            <a:prstGeom prst="rect">
              <a:avLst/>
            </a:prstGeom>
          </p:spPr>
        </p:pic>
        <p:pic>
          <p:nvPicPr>
            <p:cNvPr id="80" name="Grafik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5209153" y="1561145"/>
              <a:ext cx="1493466" cy="780311"/>
            </a:xfrm>
            <a:prstGeom prst="rect">
              <a:avLst/>
            </a:prstGeom>
          </p:spPr>
        </p:pic>
      </p:grpSp>
      <p:pic>
        <p:nvPicPr>
          <p:cNvPr id="81" name="Commen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6" y="3255224"/>
            <a:ext cx="650443" cy="609887"/>
          </a:xfrm>
          <a:prstGeom prst="rect">
            <a:avLst/>
          </a:prstGeom>
        </p:spPr>
      </p:pic>
      <p:pic>
        <p:nvPicPr>
          <p:cNvPr id="82" name="Idea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75736" y="2486204"/>
            <a:ext cx="640924" cy="600962"/>
          </a:xfrm>
          <a:prstGeom prst="rect">
            <a:avLst/>
          </a:prstGeom>
        </p:spPr>
      </p:pic>
      <p:grpSp>
        <p:nvGrpSpPr>
          <p:cNvPr id="100" name="PDF2a"/>
          <p:cNvGrpSpPr/>
          <p:nvPr/>
        </p:nvGrpSpPr>
        <p:grpSpPr>
          <a:xfrm>
            <a:off x="4701600" y="2444400"/>
            <a:ext cx="572729" cy="601220"/>
            <a:chOff x="3842657" y="2467428"/>
            <a:chExt cx="572729" cy="601220"/>
          </a:xfrm>
        </p:grpSpPr>
        <p:pic>
          <p:nvPicPr>
            <p:cNvPr id="101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57" y="2505457"/>
              <a:ext cx="572729" cy="563191"/>
            </a:xfrm>
            <a:prstGeom prst="rect">
              <a:avLst/>
            </a:prstGeom>
          </p:spPr>
        </p:pic>
        <p:pic>
          <p:nvPicPr>
            <p:cNvPr id="102" name="Bild 20" descr="8616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29" y="2467428"/>
              <a:ext cx="395513" cy="395513"/>
            </a:xfrm>
            <a:prstGeom prst="rect">
              <a:avLst/>
            </a:prstGeom>
          </p:spPr>
        </p:pic>
      </p:grpSp>
      <p:grpSp>
        <p:nvGrpSpPr>
          <p:cNvPr id="83" name="PDF2"/>
          <p:cNvGrpSpPr/>
          <p:nvPr/>
        </p:nvGrpSpPr>
        <p:grpSpPr>
          <a:xfrm>
            <a:off x="4701322" y="2444712"/>
            <a:ext cx="572729" cy="601220"/>
            <a:chOff x="3842657" y="2467428"/>
            <a:chExt cx="572729" cy="601220"/>
          </a:xfrm>
        </p:grpSpPr>
        <p:pic>
          <p:nvPicPr>
            <p:cNvPr id="84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57" y="2505457"/>
              <a:ext cx="572729" cy="563191"/>
            </a:xfrm>
            <a:prstGeom prst="rect">
              <a:avLst/>
            </a:prstGeom>
          </p:spPr>
        </p:pic>
        <p:pic>
          <p:nvPicPr>
            <p:cNvPr id="85" name="Bild 20" descr="8616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29" y="2467428"/>
              <a:ext cx="395513" cy="395513"/>
            </a:xfrm>
            <a:prstGeom prst="rect">
              <a:avLst/>
            </a:prstGeom>
          </p:spPr>
        </p:pic>
      </p:grpSp>
      <p:grpSp>
        <p:nvGrpSpPr>
          <p:cNvPr id="113" name="Powerpoint2a"/>
          <p:cNvGrpSpPr/>
          <p:nvPr/>
        </p:nvGrpSpPr>
        <p:grpSpPr>
          <a:xfrm>
            <a:off x="3132000" y="5403600"/>
            <a:ext cx="597125" cy="636845"/>
            <a:chOff x="2272491" y="5472546"/>
            <a:chExt cx="597125" cy="636845"/>
          </a:xfrm>
        </p:grpSpPr>
        <p:pic>
          <p:nvPicPr>
            <p:cNvPr id="114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87" y="5546200"/>
              <a:ext cx="572729" cy="563191"/>
            </a:xfrm>
            <a:prstGeom prst="rect">
              <a:avLst/>
            </a:prstGeom>
          </p:spPr>
        </p:pic>
        <p:grpSp>
          <p:nvGrpSpPr>
            <p:cNvPr id="115" name="Gruppieren 47"/>
            <p:cNvGrpSpPr/>
            <p:nvPr/>
          </p:nvGrpSpPr>
          <p:grpSpPr>
            <a:xfrm>
              <a:off x="2272491" y="5472546"/>
              <a:ext cx="350646" cy="251704"/>
              <a:chOff x="2272491" y="5472546"/>
              <a:chExt cx="350646" cy="251704"/>
            </a:xfrm>
          </p:grpSpPr>
          <p:sp>
            <p:nvSpPr>
              <p:cNvPr id="116" name="Rechteck 39"/>
              <p:cNvSpPr/>
              <p:nvPr/>
            </p:nvSpPr>
            <p:spPr>
              <a:xfrm>
                <a:off x="2352384" y="5528585"/>
                <a:ext cx="198000" cy="134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4" descr="http://omnitechsupport-reviews.com/wp-content/uploads/2013/09/239091_567_powerpoint2013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491" y="5472546"/>
                <a:ext cx="350646" cy="251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9" name="Powerpoint"/>
          <p:cNvGrpSpPr/>
          <p:nvPr/>
        </p:nvGrpSpPr>
        <p:grpSpPr>
          <a:xfrm>
            <a:off x="3131471" y="5403271"/>
            <a:ext cx="597125" cy="636845"/>
            <a:chOff x="2272491" y="5472546"/>
            <a:chExt cx="597125" cy="636845"/>
          </a:xfrm>
        </p:grpSpPr>
        <p:pic>
          <p:nvPicPr>
            <p:cNvPr id="90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87" y="5546200"/>
              <a:ext cx="572729" cy="563191"/>
            </a:xfrm>
            <a:prstGeom prst="rect">
              <a:avLst/>
            </a:prstGeom>
          </p:spPr>
        </p:pic>
        <p:grpSp>
          <p:nvGrpSpPr>
            <p:cNvPr id="91" name="Gruppieren 47"/>
            <p:cNvGrpSpPr/>
            <p:nvPr/>
          </p:nvGrpSpPr>
          <p:grpSpPr>
            <a:xfrm>
              <a:off x="2272491" y="5472546"/>
              <a:ext cx="350646" cy="251704"/>
              <a:chOff x="2272491" y="5472546"/>
              <a:chExt cx="350646" cy="251704"/>
            </a:xfrm>
          </p:grpSpPr>
          <p:sp>
            <p:nvSpPr>
              <p:cNvPr id="92" name="Rechteck 39"/>
              <p:cNvSpPr/>
              <p:nvPr/>
            </p:nvSpPr>
            <p:spPr>
              <a:xfrm>
                <a:off x="2352384" y="5528585"/>
                <a:ext cx="198000" cy="134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3" name="Picture 4" descr="http://omnitechsupport-reviews.com/wp-content/uploads/2013/09/239091_567_powerpoint2013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491" y="5472546"/>
                <a:ext cx="350646" cy="251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8" name="Excel2a"/>
          <p:cNvGrpSpPr/>
          <p:nvPr/>
        </p:nvGrpSpPr>
        <p:grpSpPr>
          <a:xfrm>
            <a:off x="1458000" y="4471200"/>
            <a:ext cx="572729" cy="611258"/>
            <a:chOff x="488109" y="4595128"/>
            <a:chExt cx="572729" cy="611258"/>
          </a:xfrm>
        </p:grpSpPr>
        <p:pic>
          <p:nvPicPr>
            <p:cNvPr id="109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09" y="4643195"/>
              <a:ext cx="572729" cy="563191"/>
            </a:xfrm>
            <a:prstGeom prst="rect">
              <a:avLst/>
            </a:prstGeom>
          </p:spPr>
        </p:pic>
        <p:grpSp>
          <p:nvGrpSpPr>
            <p:cNvPr id="110" name="Gruppieren 54"/>
            <p:cNvGrpSpPr/>
            <p:nvPr/>
          </p:nvGrpSpPr>
          <p:grpSpPr>
            <a:xfrm>
              <a:off x="513612" y="4595128"/>
              <a:ext cx="203495" cy="203495"/>
              <a:chOff x="372061" y="4224323"/>
              <a:chExt cx="443343" cy="443343"/>
            </a:xfrm>
          </p:grpSpPr>
          <p:sp>
            <p:nvSpPr>
              <p:cNvPr id="111" name="Rechteck 48"/>
              <p:cNvSpPr/>
              <p:nvPr/>
            </p:nvSpPr>
            <p:spPr>
              <a:xfrm>
                <a:off x="421640" y="4312920"/>
                <a:ext cx="365533" cy="260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2" name="Picture 6" descr="https://wordpress.training-nyc.com/wp-content/uploads/2014/04/excel_2013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061" y="4224323"/>
                <a:ext cx="443343" cy="443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4" name="Excel"/>
          <p:cNvGrpSpPr/>
          <p:nvPr/>
        </p:nvGrpSpPr>
        <p:grpSpPr>
          <a:xfrm>
            <a:off x="1457928" y="4470433"/>
            <a:ext cx="572729" cy="611258"/>
            <a:chOff x="488109" y="4595128"/>
            <a:chExt cx="572729" cy="611258"/>
          </a:xfrm>
        </p:grpSpPr>
        <p:pic>
          <p:nvPicPr>
            <p:cNvPr id="95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09" y="4643195"/>
              <a:ext cx="572729" cy="563191"/>
            </a:xfrm>
            <a:prstGeom prst="rect">
              <a:avLst/>
            </a:prstGeom>
          </p:spPr>
        </p:pic>
        <p:grpSp>
          <p:nvGrpSpPr>
            <p:cNvPr id="96" name="Gruppieren 54"/>
            <p:cNvGrpSpPr/>
            <p:nvPr/>
          </p:nvGrpSpPr>
          <p:grpSpPr>
            <a:xfrm>
              <a:off x="513612" y="4595128"/>
              <a:ext cx="203495" cy="203495"/>
              <a:chOff x="372061" y="4224323"/>
              <a:chExt cx="443343" cy="443343"/>
            </a:xfrm>
          </p:grpSpPr>
          <p:sp>
            <p:nvSpPr>
              <p:cNvPr id="97" name="Rechteck 48"/>
              <p:cNvSpPr/>
              <p:nvPr/>
            </p:nvSpPr>
            <p:spPr>
              <a:xfrm>
                <a:off x="421640" y="4312920"/>
                <a:ext cx="365533" cy="260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8" name="Picture 6" descr="https://wordpress.training-nyc.com/wp-content/uploads/2014/04/excel_2013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061" y="4224323"/>
                <a:ext cx="443343" cy="443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6" name="Mail2a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00" y="3049200"/>
            <a:ext cx="510653" cy="502149"/>
          </a:xfrm>
          <a:prstGeom prst="rect">
            <a:avLst/>
          </a:prstGeom>
        </p:spPr>
      </p:pic>
      <p:pic>
        <p:nvPicPr>
          <p:cNvPr id="99" name="Mail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66" y="3047473"/>
            <a:ext cx="510653" cy="502149"/>
          </a:xfrm>
          <a:prstGeom prst="rect">
            <a:avLst/>
          </a:prstGeom>
        </p:spPr>
      </p:pic>
      <p:grpSp>
        <p:nvGrpSpPr>
          <p:cNvPr id="103" name="Word2a"/>
          <p:cNvGrpSpPr/>
          <p:nvPr/>
        </p:nvGrpSpPr>
        <p:grpSpPr>
          <a:xfrm>
            <a:off x="4514400" y="4503600"/>
            <a:ext cx="572729" cy="602017"/>
            <a:chOff x="3653972" y="4571202"/>
            <a:chExt cx="572729" cy="602017"/>
          </a:xfrm>
        </p:grpSpPr>
        <p:pic>
          <p:nvPicPr>
            <p:cNvPr id="104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72" y="4610028"/>
              <a:ext cx="572729" cy="563191"/>
            </a:xfrm>
            <a:prstGeom prst="rect">
              <a:avLst/>
            </a:prstGeom>
          </p:spPr>
        </p:pic>
        <p:pic>
          <p:nvPicPr>
            <p:cNvPr id="105" name="Picture 2" descr="https://www.phmsociety.org/sites/phmsociety.org/files/MSWord2013Icon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370" y="4571202"/>
              <a:ext cx="192928" cy="19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Word2"/>
          <p:cNvGrpSpPr/>
          <p:nvPr/>
        </p:nvGrpSpPr>
        <p:grpSpPr>
          <a:xfrm>
            <a:off x="4512952" y="4501927"/>
            <a:ext cx="572729" cy="602017"/>
            <a:chOff x="3653972" y="4571202"/>
            <a:chExt cx="572729" cy="602017"/>
          </a:xfrm>
        </p:grpSpPr>
        <p:pic>
          <p:nvPicPr>
            <p:cNvPr id="87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72" y="4610028"/>
              <a:ext cx="572729" cy="563191"/>
            </a:xfrm>
            <a:prstGeom prst="rect">
              <a:avLst/>
            </a:prstGeom>
          </p:spPr>
        </p:pic>
        <p:pic>
          <p:nvPicPr>
            <p:cNvPr id="88" name="Picture 2" descr="https://www.phmsociety.org/sites/phmsociety.org/files/MSWord2013Icon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370" y="4571202"/>
              <a:ext cx="192928" cy="19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" name="Title 3"/>
          <p:cNvSpPr txBox="1">
            <a:spLocks/>
          </p:cNvSpPr>
          <p:nvPr/>
        </p:nvSpPr>
        <p:spPr>
          <a:xfrm>
            <a:off x="608400" y="102356"/>
            <a:ext cx="9086400" cy="756000"/>
          </a:xfrm>
          <a:prstGeom prst="rect">
            <a:avLst/>
          </a:prstGeom>
        </p:spPr>
        <p:txBody>
          <a:bodyPr vert="horz" lIns="0" tIns="36000" rIns="0" bIns="36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  <a:latin typeface="Segoe UI Light" pitchFamily="34" charset="0"/>
              </a:rPr>
              <a:t>Information</a:t>
            </a:r>
            <a:r>
              <a:rPr lang="en-GB" dirty="0">
                <a:latin typeface="Segoe UI Light" pitchFamily="34" charset="0"/>
              </a:rPr>
              <a:t> Security</a:t>
            </a:r>
          </a:p>
        </p:txBody>
      </p:sp>
    </p:spTree>
    <p:extLst>
      <p:ext uri="{BB962C8B-B14F-4D97-AF65-F5344CB8AC3E}">
        <p14:creationId xmlns:p14="http://schemas.microsoft.com/office/powerpoint/2010/main" val="25944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C 0.03165 -0.00625 0.125 -0.02708 0.19154 -0.03125 C 0.25782 -0.03542 0.34362 -0.02407 0.38737 -0.02292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-15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2.22222E-6 C 0.03099 -0.00672 0.33203 -0.02153 0.4543 -0.03982 C 0.57617 -0.0588 0.59805 -0.04699 0.65351 -0.03773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-0.00023 C 0.03112 -0.00602 0.20964 -0.0338 0.28451 -0.03611 C 0.36888 -0.03611 0.4694 -0.00764 0.51536 0.00139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-17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112E-17 -2.96296E-6 C 0.03138 -0.00602 0.12331 -0.01551 0.19128 -0.03102 C 0.2599 -0.04606 0.3569 -0.08078 0.40273 -0.09398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-469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75E-6 0 C 0.0319 -0.00625 0.12474 -0.02708 0.1914 -0.03125 C 0.25377 -0.03403 0.32838 -0.00532 0.37252 -0.00417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57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-0.00046 C 0.03151 -0.00555 0.11732 0.05208 0.18243 0.06458 C 0.24805 0.07708 0.34401 0.09097 0.38776 0.09792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88" y="490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7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25E-6 3.7037E-6 C 0.03138 -0.0051 0.31302 0.06296 0.43594 0.0449 C 0.55612 0.0449 0.61029 0.07222 0.65377 0.07639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2" y="379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7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08333E-7 7.40741E-7 C 0.03125 -0.00602 0.1974 0.00324 0.28464 -0.03773 C 0.37474 -0.08333 0.45469 -0.16852 0.49505 -0.20162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-100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08333E-7 -0.00069 C 0.03138 -0.00579 0.12708 0.01597 0.18698 0.01991 C 0.24714 0.02384 0.34753 0.09121 0.38294 0.09838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490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75E-6 1.48148E-6 C 0.03099 -0.00718 0.15937 -0.0456 0.1931 -0.05509 C 0.26302 -0.08727 0.3319 -0.11088 0.37213 -0.13843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7" y="-692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3" grpId="0" animBg="1"/>
      <p:bldP spid="123" grpId="1" animBg="1"/>
      <p:bldP spid="38" grpId="0" uiExpand="1" build="p" bldLvl="2"/>
      <p:bldP spid="119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odgy Cloud"/>
          <p:cNvSpPr>
            <a:spLocks/>
          </p:cNvSpPr>
          <p:nvPr/>
        </p:nvSpPr>
        <p:spPr bwMode="auto">
          <a:xfrm flipH="1">
            <a:off x="5893762" y="2693157"/>
            <a:ext cx="3693852" cy="2143883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Textfeld 10"/>
          <p:cNvSpPr txBox="1"/>
          <p:nvPr/>
        </p:nvSpPr>
        <p:spPr>
          <a:xfrm>
            <a:off x="6456041" y="2872523"/>
            <a:ext cx="245302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Research Results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Strategic Plans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Quarterly Results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New Product Plans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Personal Data!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Corporate Security Policy</a:t>
            </a:r>
            <a:endParaRPr lang="en-US" dirty="0">
              <a:latin typeface="Segoe UI Light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477DB6D6-63EF-4490-83F0-9835C5A34615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12</a:t>
            </a:fld>
            <a:endParaRPr lang="en-US" noProof="0"/>
          </a:p>
        </p:txBody>
      </p:sp>
      <p:grpSp>
        <p:nvGrpSpPr>
          <p:cNvPr id="77" name="Person 1"/>
          <p:cNvGrpSpPr/>
          <p:nvPr/>
        </p:nvGrpSpPr>
        <p:grpSpPr>
          <a:xfrm>
            <a:off x="10043467" y="2959910"/>
            <a:ext cx="837542" cy="778015"/>
            <a:chOff x="5394708" y="3734335"/>
            <a:chExt cx="837542" cy="778015"/>
          </a:xfrm>
        </p:grpSpPr>
        <p:pic>
          <p:nvPicPr>
            <p:cNvPr id="78" name="Grafi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708" y="3734335"/>
              <a:ext cx="661332" cy="650320"/>
            </a:xfrm>
            <a:prstGeom prst="rect">
              <a:avLst/>
            </a:prstGeom>
          </p:spPr>
        </p:pic>
        <p:pic>
          <p:nvPicPr>
            <p:cNvPr id="88" name="Grafik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18" y="3862030"/>
              <a:ext cx="661332" cy="650320"/>
            </a:xfrm>
            <a:prstGeom prst="rect">
              <a:avLst/>
            </a:prstGeom>
          </p:spPr>
        </p:pic>
      </p:grpSp>
      <p:grpSp>
        <p:nvGrpSpPr>
          <p:cNvPr id="89" name="Person 2"/>
          <p:cNvGrpSpPr/>
          <p:nvPr/>
        </p:nvGrpSpPr>
        <p:grpSpPr>
          <a:xfrm>
            <a:off x="10009704" y="4058757"/>
            <a:ext cx="871305" cy="797428"/>
            <a:chOff x="6562524" y="4564035"/>
            <a:chExt cx="871305" cy="797428"/>
          </a:xfrm>
        </p:grpSpPr>
        <p:pic>
          <p:nvPicPr>
            <p:cNvPr id="90" name="Grafik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24" y="4564035"/>
              <a:ext cx="661332" cy="650320"/>
            </a:xfrm>
            <a:prstGeom prst="rect">
              <a:avLst/>
            </a:prstGeom>
          </p:spPr>
        </p:pic>
        <p:pic>
          <p:nvPicPr>
            <p:cNvPr id="91" name="Grafi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497" y="4711143"/>
              <a:ext cx="661332" cy="650320"/>
            </a:xfrm>
            <a:prstGeom prst="rect">
              <a:avLst/>
            </a:prstGeom>
          </p:spPr>
        </p:pic>
      </p:grpSp>
      <p:pic>
        <p:nvPicPr>
          <p:cNvPr id="92" name="Building Sm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19" y="1540712"/>
            <a:ext cx="826839" cy="1098366"/>
          </a:xfrm>
          <a:prstGeom prst="rect">
            <a:avLst/>
          </a:prstGeom>
        </p:spPr>
      </p:pic>
      <p:grpSp>
        <p:nvGrpSpPr>
          <p:cNvPr id="93" name="Devices"/>
          <p:cNvGrpSpPr/>
          <p:nvPr/>
        </p:nvGrpSpPr>
        <p:grpSpPr>
          <a:xfrm>
            <a:off x="10049880" y="5177016"/>
            <a:ext cx="824716" cy="913180"/>
            <a:chOff x="8134132" y="5010319"/>
            <a:chExt cx="824716" cy="913180"/>
          </a:xfrm>
        </p:grpSpPr>
        <p:pic>
          <p:nvPicPr>
            <p:cNvPr id="94" name="Grafi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516" y="5010319"/>
              <a:ext cx="661332" cy="650320"/>
            </a:xfrm>
            <a:prstGeom prst="rect">
              <a:avLst/>
            </a:prstGeom>
          </p:spPr>
        </p:pic>
        <p:pic>
          <p:nvPicPr>
            <p:cNvPr id="95" name="Grafik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132" y="5273179"/>
              <a:ext cx="661332" cy="650320"/>
            </a:xfrm>
            <a:prstGeom prst="rect">
              <a:avLst/>
            </a:prstGeom>
          </p:spPr>
        </p:pic>
      </p:grpSp>
      <p:pic>
        <p:nvPicPr>
          <p:cNvPr id="96" name="Build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93" y="2542894"/>
            <a:ext cx="1897241" cy="2520280"/>
          </a:xfrm>
          <a:prstGeom prst="rect">
            <a:avLst/>
          </a:prstGeom>
        </p:spPr>
      </p:pic>
      <p:pic>
        <p:nvPicPr>
          <p:cNvPr id="97" name="SAP" descr="http://npcloud.org/wp-content/uploads/2012/02/SAP-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17" y="3960061"/>
            <a:ext cx="759290" cy="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SAP Sec"/>
          <p:cNvSpPr/>
          <p:nvPr/>
        </p:nvSpPr>
        <p:spPr>
          <a:xfrm>
            <a:off x="1637593" y="3814195"/>
            <a:ext cx="1080120" cy="648072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Orac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1" y="5187854"/>
            <a:ext cx="976415" cy="1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Oracle Sep"/>
          <p:cNvSpPr/>
          <p:nvPr/>
        </p:nvSpPr>
        <p:spPr>
          <a:xfrm>
            <a:off x="1889705" y="5073370"/>
            <a:ext cx="1255833" cy="402517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DB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8" y="2060747"/>
            <a:ext cx="997620" cy="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DB2 Sec"/>
          <p:cNvSpPr/>
          <p:nvPr/>
        </p:nvSpPr>
        <p:spPr>
          <a:xfrm>
            <a:off x="1948154" y="1962623"/>
            <a:ext cx="1170000" cy="1123454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aptop Bottom Sec"/>
          <p:cNvSpPr/>
          <p:nvPr/>
        </p:nvSpPr>
        <p:spPr>
          <a:xfrm>
            <a:off x="3635690" y="5091086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Laptop Top Sec"/>
          <p:cNvSpPr/>
          <p:nvPr/>
        </p:nvSpPr>
        <p:spPr>
          <a:xfrm>
            <a:off x="3645213" y="2145331"/>
            <a:ext cx="867600" cy="694800"/>
          </a:xfrm>
          <a:prstGeom prst="roundRect">
            <a:avLst/>
          </a:prstGeom>
          <a:noFill/>
          <a:ln w="15875">
            <a:solidFill>
              <a:srgbClr val="E73E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Laptop Mid Sec"/>
          <p:cNvSpPr/>
          <p:nvPr/>
        </p:nvSpPr>
        <p:spPr>
          <a:xfrm>
            <a:off x="4122133" y="3678388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irewall Dotted"/>
          <p:cNvSpPr/>
          <p:nvPr/>
        </p:nvSpPr>
        <p:spPr>
          <a:xfrm>
            <a:off x="1054800" y="1508400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7" name="Firewall With Web Dotted"/>
          <p:cNvGrpSpPr/>
          <p:nvPr/>
        </p:nvGrpSpPr>
        <p:grpSpPr>
          <a:xfrm>
            <a:off x="5230800" y="343440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108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09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Laptop Top1"/>
          <p:cNvGrpSpPr/>
          <p:nvPr/>
        </p:nvGrpSpPr>
        <p:grpSpPr>
          <a:xfrm>
            <a:off x="3723134" y="2180732"/>
            <a:ext cx="700867" cy="689195"/>
            <a:chOff x="4519365" y="1370120"/>
            <a:chExt cx="1936648" cy="1904400"/>
          </a:xfrm>
        </p:grpSpPr>
        <p:pic>
          <p:nvPicPr>
            <p:cNvPr id="115" name="Grafik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65" y="1370120"/>
              <a:ext cx="1936648" cy="1904400"/>
            </a:xfrm>
            <a:prstGeom prst="rect">
              <a:avLst/>
            </a:prstGeom>
          </p:spPr>
        </p:pic>
        <p:pic>
          <p:nvPicPr>
            <p:cNvPr id="116" name="Grafik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722232" y="1561144"/>
              <a:ext cx="1493467" cy="780312"/>
            </a:xfrm>
            <a:prstGeom prst="rect">
              <a:avLst/>
            </a:prstGeom>
          </p:spPr>
        </p:pic>
      </p:grpSp>
      <p:grpSp>
        <p:nvGrpSpPr>
          <p:cNvPr id="117" name="Laptop Med1"/>
          <p:cNvGrpSpPr/>
          <p:nvPr/>
        </p:nvGrpSpPr>
        <p:grpSpPr>
          <a:xfrm>
            <a:off x="4226340" y="3765099"/>
            <a:ext cx="700867" cy="689195"/>
            <a:chOff x="4787353" y="1370120"/>
            <a:chExt cx="1936651" cy="1904400"/>
          </a:xfrm>
        </p:grpSpPr>
        <p:pic>
          <p:nvPicPr>
            <p:cNvPr id="118" name="Grafik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353" y="1370120"/>
              <a:ext cx="1936651" cy="1904400"/>
            </a:xfrm>
            <a:prstGeom prst="rect">
              <a:avLst/>
            </a:prstGeom>
          </p:spPr>
        </p:pic>
        <p:pic>
          <p:nvPicPr>
            <p:cNvPr id="119" name="Grafik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959090" y="1561144"/>
              <a:ext cx="1493466" cy="780312"/>
            </a:xfrm>
            <a:prstGeom prst="rect">
              <a:avLst/>
            </a:prstGeom>
          </p:spPr>
        </p:pic>
      </p:grpSp>
      <p:grpSp>
        <p:nvGrpSpPr>
          <p:cNvPr id="120" name="Laptop Bot1"/>
          <p:cNvGrpSpPr/>
          <p:nvPr/>
        </p:nvGrpSpPr>
        <p:grpSpPr>
          <a:xfrm>
            <a:off x="3717536" y="5125597"/>
            <a:ext cx="700867" cy="689195"/>
            <a:chOff x="5017057" y="1370120"/>
            <a:chExt cx="1936651" cy="1904400"/>
          </a:xfrm>
        </p:grpSpPr>
        <p:pic>
          <p:nvPicPr>
            <p:cNvPr id="121" name="Grafik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057" y="1370120"/>
              <a:ext cx="1936651" cy="1904400"/>
            </a:xfrm>
            <a:prstGeom prst="rect">
              <a:avLst/>
            </a:prstGeom>
          </p:spPr>
        </p:pic>
        <p:pic>
          <p:nvPicPr>
            <p:cNvPr id="122" name="Grafik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5209153" y="1561145"/>
              <a:ext cx="1493466" cy="780311"/>
            </a:xfrm>
            <a:prstGeom prst="rect">
              <a:avLst/>
            </a:prstGeom>
          </p:spPr>
        </p:pic>
      </p:grpSp>
      <p:pic>
        <p:nvPicPr>
          <p:cNvPr id="123" name="Commen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6" y="3255224"/>
            <a:ext cx="650443" cy="609887"/>
          </a:xfrm>
          <a:prstGeom prst="rect">
            <a:avLst/>
          </a:prstGeom>
        </p:spPr>
      </p:pic>
      <p:pic>
        <p:nvPicPr>
          <p:cNvPr id="124" name="Idea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75736" y="2486204"/>
            <a:ext cx="640924" cy="600962"/>
          </a:xfrm>
          <a:prstGeom prst="rect">
            <a:avLst/>
          </a:prstGeom>
        </p:spPr>
      </p:pic>
      <p:grpSp>
        <p:nvGrpSpPr>
          <p:cNvPr id="165" name="PDF2"/>
          <p:cNvGrpSpPr>
            <a:grpSpLocks noChangeAspect="1"/>
          </p:cNvGrpSpPr>
          <p:nvPr/>
        </p:nvGrpSpPr>
        <p:grpSpPr>
          <a:xfrm>
            <a:off x="9568844" y="3265400"/>
            <a:ext cx="286365" cy="300610"/>
            <a:chOff x="3842657" y="2467428"/>
            <a:chExt cx="572729" cy="601220"/>
          </a:xfrm>
        </p:grpSpPr>
        <p:pic>
          <p:nvPicPr>
            <p:cNvPr id="166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57" y="2505457"/>
              <a:ext cx="572729" cy="563191"/>
            </a:xfrm>
            <a:prstGeom prst="rect">
              <a:avLst/>
            </a:prstGeom>
          </p:spPr>
        </p:pic>
        <p:pic>
          <p:nvPicPr>
            <p:cNvPr id="167" name="Bild 20" descr="8616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29" y="2467428"/>
              <a:ext cx="395513" cy="395513"/>
            </a:xfrm>
            <a:prstGeom prst="rect">
              <a:avLst/>
            </a:prstGeom>
          </p:spPr>
        </p:pic>
      </p:grpSp>
      <p:grpSp>
        <p:nvGrpSpPr>
          <p:cNvPr id="168" name="Powerpoint"/>
          <p:cNvGrpSpPr>
            <a:grpSpLocks noChangeAspect="1"/>
          </p:cNvGrpSpPr>
          <p:nvPr/>
        </p:nvGrpSpPr>
        <p:grpSpPr>
          <a:xfrm>
            <a:off x="9559806" y="5571493"/>
            <a:ext cx="298563" cy="318423"/>
            <a:chOff x="2272491" y="5472546"/>
            <a:chExt cx="597125" cy="636845"/>
          </a:xfrm>
        </p:grpSpPr>
        <p:pic>
          <p:nvPicPr>
            <p:cNvPr id="169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87" y="5546200"/>
              <a:ext cx="572729" cy="563191"/>
            </a:xfrm>
            <a:prstGeom prst="rect">
              <a:avLst/>
            </a:prstGeom>
          </p:spPr>
        </p:pic>
        <p:grpSp>
          <p:nvGrpSpPr>
            <p:cNvPr id="170" name="Gruppieren 47"/>
            <p:cNvGrpSpPr/>
            <p:nvPr/>
          </p:nvGrpSpPr>
          <p:grpSpPr>
            <a:xfrm>
              <a:off x="2272491" y="5472546"/>
              <a:ext cx="350646" cy="251704"/>
              <a:chOff x="2272491" y="5472546"/>
              <a:chExt cx="350646" cy="251704"/>
            </a:xfrm>
          </p:grpSpPr>
          <p:sp>
            <p:nvSpPr>
              <p:cNvPr id="171" name="Rechteck 39"/>
              <p:cNvSpPr/>
              <p:nvPr/>
            </p:nvSpPr>
            <p:spPr>
              <a:xfrm>
                <a:off x="2352384" y="5528585"/>
                <a:ext cx="198000" cy="134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2" name="Picture 4" descr="http://omnitechsupport-reviews.com/wp-content/uploads/2013/09/239091_567_powerpoint2013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491" y="5472546"/>
                <a:ext cx="350646" cy="251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3" name="Excel"/>
          <p:cNvGrpSpPr>
            <a:grpSpLocks noChangeAspect="1"/>
          </p:cNvGrpSpPr>
          <p:nvPr/>
        </p:nvGrpSpPr>
        <p:grpSpPr>
          <a:xfrm>
            <a:off x="9562985" y="4367747"/>
            <a:ext cx="286365" cy="305629"/>
            <a:chOff x="488109" y="4595128"/>
            <a:chExt cx="572729" cy="611258"/>
          </a:xfrm>
        </p:grpSpPr>
        <p:pic>
          <p:nvPicPr>
            <p:cNvPr id="174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09" y="4643195"/>
              <a:ext cx="572729" cy="563191"/>
            </a:xfrm>
            <a:prstGeom prst="rect">
              <a:avLst/>
            </a:prstGeom>
          </p:spPr>
        </p:pic>
        <p:grpSp>
          <p:nvGrpSpPr>
            <p:cNvPr id="175" name="Gruppieren 54"/>
            <p:cNvGrpSpPr/>
            <p:nvPr/>
          </p:nvGrpSpPr>
          <p:grpSpPr>
            <a:xfrm>
              <a:off x="513612" y="4595128"/>
              <a:ext cx="203495" cy="203495"/>
              <a:chOff x="372061" y="4224323"/>
              <a:chExt cx="443343" cy="443343"/>
            </a:xfrm>
          </p:grpSpPr>
          <p:sp>
            <p:nvSpPr>
              <p:cNvPr id="176" name="Rechteck 48"/>
              <p:cNvSpPr/>
              <p:nvPr/>
            </p:nvSpPr>
            <p:spPr>
              <a:xfrm>
                <a:off x="421640" y="4312920"/>
                <a:ext cx="365533" cy="260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7" name="Picture 6" descr="https://wordpress.training-nyc.com/wp-content/uploads/2014/04/excel_2013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061" y="4224323"/>
                <a:ext cx="443343" cy="443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8" name="Mail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13" y="3149250"/>
            <a:ext cx="255327" cy="251075"/>
          </a:xfrm>
          <a:prstGeom prst="rect">
            <a:avLst/>
          </a:prstGeom>
        </p:spPr>
      </p:pic>
      <p:grpSp>
        <p:nvGrpSpPr>
          <p:cNvPr id="179" name="Word2"/>
          <p:cNvGrpSpPr>
            <a:grpSpLocks noChangeAspect="1"/>
          </p:cNvGrpSpPr>
          <p:nvPr/>
        </p:nvGrpSpPr>
        <p:grpSpPr>
          <a:xfrm>
            <a:off x="9315156" y="5320594"/>
            <a:ext cx="286365" cy="301009"/>
            <a:chOff x="3653972" y="4571202"/>
            <a:chExt cx="572729" cy="602017"/>
          </a:xfrm>
        </p:grpSpPr>
        <p:pic>
          <p:nvPicPr>
            <p:cNvPr id="180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72" y="4610028"/>
              <a:ext cx="572729" cy="563191"/>
            </a:xfrm>
            <a:prstGeom prst="rect">
              <a:avLst/>
            </a:prstGeom>
          </p:spPr>
        </p:pic>
        <p:pic>
          <p:nvPicPr>
            <p:cNvPr id="181" name="Picture 2" descr="https://www.phmsociety.org/sites/phmsociety.org/files/MSWord2013Icon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370" y="4571202"/>
              <a:ext cx="192928" cy="19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2" name="Word2"/>
          <p:cNvGrpSpPr>
            <a:grpSpLocks noChangeAspect="1"/>
          </p:cNvGrpSpPr>
          <p:nvPr/>
        </p:nvGrpSpPr>
        <p:grpSpPr>
          <a:xfrm>
            <a:off x="9567382" y="4016204"/>
            <a:ext cx="286365" cy="301009"/>
            <a:chOff x="3653972" y="4571202"/>
            <a:chExt cx="572729" cy="602017"/>
          </a:xfrm>
        </p:grpSpPr>
        <p:pic>
          <p:nvPicPr>
            <p:cNvPr id="183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72" y="4610028"/>
              <a:ext cx="572729" cy="563191"/>
            </a:xfrm>
            <a:prstGeom prst="rect">
              <a:avLst/>
            </a:prstGeom>
          </p:spPr>
        </p:pic>
        <p:pic>
          <p:nvPicPr>
            <p:cNvPr id="184" name="Picture 2" descr="https://www.phmsociety.org/sites/phmsociety.org/files/MSWord2013Icon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370" y="4571202"/>
              <a:ext cx="192928" cy="19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5" name="Excel"/>
          <p:cNvGrpSpPr>
            <a:grpSpLocks noChangeAspect="1"/>
          </p:cNvGrpSpPr>
          <p:nvPr/>
        </p:nvGrpSpPr>
        <p:grpSpPr>
          <a:xfrm>
            <a:off x="9566950" y="5142551"/>
            <a:ext cx="286365" cy="305629"/>
            <a:chOff x="488109" y="4595128"/>
            <a:chExt cx="572729" cy="611258"/>
          </a:xfrm>
        </p:grpSpPr>
        <p:pic>
          <p:nvPicPr>
            <p:cNvPr id="186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09" y="4643195"/>
              <a:ext cx="572729" cy="563191"/>
            </a:xfrm>
            <a:prstGeom prst="rect">
              <a:avLst/>
            </a:prstGeom>
          </p:spPr>
        </p:pic>
        <p:grpSp>
          <p:nvGrpSpPr>
            <p:cNvPr id="187" name="Gruppieren 54"/>
            <p:cNvGrpSpPr/>
            <p:nvPr/>
          </p:nvGrpSpPr>
          <p:grpSpPr>
            <a:xfrm>
              <a:off x="513612" y="4595128"/>
              <a:ext cx="203495" cy="203495"/>
              <a:chOff x="372061" y="4224323"/>
              <a:chExt cx="443343" cy="443343"/>
            </a:xfrm>
          </p:grpSpPr>
          <p:sp>
            <p:nvSpPr>
              <p:cNvPr id="188" name="Rechteck 48"/>
              <p:cNvSpPr/>
              <p:nvPr/>
            </p:nvSpPr>
            <p:spPr>
              <a:xfrm>
                <a:off x="421640" y="4312920"/>
                <a:ext cx="365533" cy="260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9" name="Picture 6" descr="https://wordpress.training-nyc.com/wp-content/uploads/2014/04/excel_2013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061" y="4224323"/>
                <a:ext cx="443343" cy="443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0" name="Powerpoint"/>
          <p:cNvGrpSpPr>
            <a:grpSpLocks noChangeAspect="1"/>
          </p:cNvGrpSpPr>
          <p:nvPr/>
        </p:nvGrpSpPr>
        <p:grpSpPr>
          <a:xfrm>
            <a:off x="9313480" y="4185461"/>
            <a:ext cx="298563" cy="318423"/>
            <a:chOff x="2272491" y="5472546"/>
            <a:chExt cx="597125" cy="636845"/>
          </a:xfrm>
        </p:grpSpPr>
        <p:pic>
          <p:nvPicPr>
            <p:cNvPr id="191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87" y="5546200"/>
              <a:ext cx="572729" cy="563191"/>
            </a:xfrm>
            <a:prstGeom prst="rect">
              <a:avLst/>
            </a:prstGeom>
          </p:spPr>
        </p:pic>
        <p:grpSp>
          <p:nvGrpSpPr>
            <p:cNvPr id="192" name="Gruppieren 47"/>
            <p:cNvGrpSpPr/>
            <p:nvPr/>
          </p:nvGrpSpPr>
          <p:grpSpPr>
            <a:xfrm>
              <a:off x="2272491" y="5472546"/>
              <a:ext cx="350646" cy="251704"/>
              <a:chOff x="2272491" y="5472546"/>
              <a:chExt cx="350646" cy="251704"/>
            </a:xfrm>
          </p:grpSpPr>
          <p:sp>
            <p:nvSpPr>
              <p:cNvPr id="193" name="Rechteck 39"/>
              <p:cNvSpPr/>
              <p:nvPr/>
            </p:nvSpPr>
            <p:spPr>
              <a:xfrm>
                <a:off x="2352384" y="5528585"/>
                <a:ext cx="198000" cy="134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4" name="Picture 4" descr="http://omnitechsupport-reviews.com/wp-content/uploads/2013/09/239091_567_powerpoint2013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491" y="5472546"/>
                <a:ext cx="350646" cy="251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95" name="Mail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71" y="2218907"/>
            <a:ext cx="255327" cy="251075"/>
          </a:xfrm>
          <a:prstGeom prst="rect">
            <a:avLst/>
          </a:prstGeom>
        </p:spPr>
      </p:pic>
      <p:grpSp>
        <p:nvGrpSpPr>
          <p:cNvPr id="196" name="PDF2"/>
          <p:cNvGrpSpPr>
            <a:grpSpLocks noChangeAspect="1"/>
          </p:cNvGrpSpPr>
          <p:nvPr/>
        </p:nvGrpSpPr>
        <p:grpSpPr>
          <a:xfrm>
            <a:off x="9567265" y="2438260"/>
            <a:ext cx="286365" cy="300610"/>
            <a:chOff x="3842657" y="2467428"/>
            <a:chExt cx="572729" cy="601220"/>
          </a:xfrm>
        </p:grpSpPr>
        <p:pic>
          <p:nvPicPr>
            <p:cNvPr id="197" name="Grafik 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57" y="2505457"/>
              <a:ext cx="572729" cy="563191"/>
            </a:xfrm>
            <a:prstGeom prst="rect">
              <a:avLst/>
            </a:prstGeom>
          </p:spPr>
        </p:pic>
        <p:pic>
          <p:nvPicPr>
            <p:cNvPr id="198" name="Bild 20" descr="8616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29" y="2467428"/>
              <a:ext cx="395513" cy="395513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1775520" y="1268760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en-US" sz="500" dirty="0">
                <a:solidFill>
                  <a:srgbClr val="565D63"/>
                </a:solidFill>
              </a:rPr>
              <a:t>Information Security Policy Version: 1_06</a:t>
            </a:r>
          </a:p>
          <a:p>
            <a:r>
              <a:rPr lang="en-US" sz="500" b="1" dirty="0">
                <a:solidFill>
                  <a:srgbClr val="565D63"/>
                </a:solidFill>
              </a:rPr>
              <a:t>Document Contents</a:t>
            </a:r>
          </a:p>
          <a:p>
            <a:r>
              <a:rPr lang="en-US" sz="500" dirty="0">
                <a:solidFill>
                  <a:srgbClr val="565D63"/>
                </a:solidFill>
              </a:rPr>
              <a:t>1 Foreword............................................................................................................................7</a:t>
            </a:r>
          </a:p>
          <a:p>
            <a:r>
              <a:rPr lang="en-US" sz="500" dirty="0">
                <a:solidFill>
                  <a:srgbClr val="565D63"/>
                </a:solidFill>
              </a:rPr>
              <a:t>2 Policy summary/statement of principles............................................................................8</a:t>
            </a:r>
          </a:p>
          <a:p>
            <a:r>
              <a:rPr lang="en-US" sz="500" dirty="0">
                <a:solidFill>
                  <a:srgbClr val="565D63"/>
                </a:solidFill>
              </a:rPr>
              <a:t>3 Summary............................................................................................................................9</a:t>
            </a:r>
          </a:p>
          <a:p>
            <a:r>
              <a:rPr lang="en-US" sz="500" dirty="0">
                <a:solidFill>
                  <a:srgbClr val="565D63"/>
                </a:solidFill>
              </a:rPr>
              <a:t>3.1 Summary of Legal Requirements...............................................................................9</a:t>
            </a:r>
          </a:p>
          <a:p>
            <a:r>
              <a:rPr lang="en-US" sz="500" dirty="0">
                <a:solidFill>
                  <a:srgbClr val="565D63"/>
                </a:solidFill>
              </a:rPr>
              <a:t>3.2 Purpose and Scope of the Policy.............................................................................10</a:t>
            </a:r>
          </a:p>
          <a:p>
            <a:r>
              <a:rPr lang="en-US" sz="500" dirty="0">
                <a:solidFill>
                  <a:srgbClr val="565D63"/>
                </a:solidFill>
              </a:rPr>
              <a:t>3.3 Who is affected by the policy....................................................................................10</a:t>
            </a:r>
          </a:p>
          <a:p>
            <a:r>
              <a:rPr lang="en-US" sz="500" dirty="0">
                <a:solidFill>
                  <a:srgbClr val="565D63"/>
                </a:solidFill>
              </a:rPr>
              <a:t>3.4 Where the policy applies..........................................................................................10</a:t>
            </a:r>
          </a:p>
          <a:p>
            <a:r>
              <a:rPr lang="en-US" sz="500" dirty="0">
                <a:solidFill>
                  <a:srgbClr val="565D63"/>
                </a:solidFill>
              </a:rPr>
              <a:t>3.5 Security Policy Objectives........................................................................................11</a:t>
            </a:r>
          </a:p>
          <a:p>
            <a:r>
              <a:rPr lang="en-US" sz="500" dirty="0">
                <a:solidFill>
                  <a:srgbClr val="565D63"/>
                </a:solidFill>
              </a:rPr>
              <a:t>3.6 Review and Audit......................................................................................................11</a:t>
            </a:r>
          </a:p>
          <a:p>
            <a:r>
              <a:rPr lang="en-US" sz="500" dirty="0">
                <a:solidFill>
                  <a:srgbClr val="565D63"/>
                </a:solidFill>
              </a:rPr>
              <a:t>4 Security Management and Responsibilities.....................................................................12</a:t>
            </a:r>
          </a:p>
          <a:p>
            <a:r>
              <a:rPr lang="en-US" sz="500" dirty="0">
                <a:solidFill>
                  <a:srgbClr val="565D63"/>
                </a:solidFill>
              </a:rPr>
              <a:t>4.1 Rationale..................................................................................................................12</a:t>
            </a:r>
          </a:p>
          <a:p>
            <a:r>
              <a:rPr lang="en-US" sz="500" dirty="0">
                <a:solidFill>
                  <a:srgbClr val="565D63"/>
                </a:solidFill>
              </a:rPr>
              <a:t>4.2 Allocation Of Security Responsibilities ....................................................................12</a:t>
            </a:r>
          </a:p>
          <a:p>
            <a:r>
              <a:rPr lang="en-US" sz="500" dirty="0">
                <a:solidFill>
                  <a:srgbClr val="565D63"/>
                </a:solidFill>
              </a:rPr>
              <a:t>4.3 Service Director: ICT................................................................................................12</a:t>
            </a:r>
          </a:p>
          <a:p>
            <a:r>
              <a:rPr lang="en-US" sz="500" dirty="0">
                <a:solidFill>
                  <a:srgbClr val="565D63"/>
                </a:solidFill>
              </a:rPr>
              <a:t>4.4 Data Owner...............................................................................................................12</a:t>
            </a:r>
          </a:p>
          <a:p>
            <a:r>
              <a:rPr lang="en-US" sz="500" dirty="0">
                <a:solidFill>
                  <a:srgbClr val="565D63"/>
                </a:solidFill>
              </a:rPr>
              <a:t>4.5 Management Responsibilities...................................................................................13</a:t>
            </a:r>
          </a:p>
          <a:p>
            <a:r>
              <a:rPr lang="en-US" sz="500" dirty="0">
                <a:solidFill>
                  <a:srgbClr val="565D63"/>
                </a:solidFill>
              </a:rPr>
              <a:t>4.6 Staff Responsibilities................................................................................................13</a:t>
            </a:r>
          </a:p>
          <a:p>
            <a:r>
              <a:rPr lang="en-US" sz="500" dirty="0">
                <a:solidFill>
                  <a:srgbClr val="565D63"/>
                </a:solidFill>
              </a:rPr>
              <a:t>4.7 System Managers.....................................................................................................14</a:t>
            </a:r>
          </a:p>
          <a:p>
            <a:r>
              <a:rPr lang="en-US" sz="500" dirty="0">
                <a:solidFill>
                  <a:srgbClr val="565D63"/>
                </a:solidFill>
              </a:rPr>
              <a:t>5 Security Aspects of Human Resources...........................................................................15</a:t>
            </a:r>
          </a:p>
          <a:p>
            <a:r>
              <a:rPr lang="en-US" sz="500" dirty="0">
                <a:solidFill>
                  <a:srgbClr val="565D63"/>
                </a:solidFill>
              </a:rPr>
              <a:t>5.1 Personnel Screening and Staff Vetting....................................................................15</a:t>
            </a:r>
          </a:p>
          <a:p>
            <a:r>
              <a:rPr lang="en-US" sz="500" dirty="0">
                <a:solidFill>
                  <a:srgbClr val="565D63"/>
                </a:solidFill>
              </a:rPr>
              <a:t>5.2 Contractors...............................................................................................................15</a:t>
            </a:r>
          </a:p>
          <a:p>
            <a:r>
              <a:rPr lang="en-US" sz="500" dirty="0">
                <a:solidFill>
                  <a:srgbClr val="565D63"/>
                </a:solidFill>
              </a:rPr>
              <a:t>5.3 Changes in Employment Status...............................................................................15</a:t>
            </a:r>
          </a:p>
          <a:p>
            <a:r>
              <a:rPr lang="en-US" sz="500" dirty="0">
                <a:solidFill>
                  <a:srgbClr val="565D63"/>
                </a:solidFill>
              </a:rPr>
              <a:t>6 Information Systems, Acquisition, Development, and Maintenance...............................16</a:t>
            </a:r>
          </a:p>
          <a:p>
            <a:r>
              <a:rPr lang="en-US" sz="500" dirty="0">
                <a:solidFill>
                  <a:srgbClr val="565D63"/>
                </a:solidFill>
              </a:rPr>
              <a:t>7 Information Classification.................................................................................................18</a:t>
            </a:r>
          </a:p>
          <a:p>
            <a:r>
              <a:rPr lang="en-US" sz="500" dirty="0">
                <a:solidFill>
                  <a:srgbClr val="565D63"/>
                </a:solidFill>
              </a:rPr>
              <a:t>7.1 Classification Guidance............................................................................................18</a:t>
            </a:r>
          </a:p>
          <a:p>
            <a:r>
              <a:rPr lang="en-US" sz="500" dirty="0">
                <a:solidFill>
                  <a:srgbClr val="565D63"/>
                </a:solidFill>
              </a:rPr>
              <a:t>7.2 Classification Levels of Protectively Marked Information.........................................18</a:t>
            </a:r>
          </a:p>
          <a:p>
            <a:r>
              <a:rPr lang="en-US" sz="500" dirty="0">
                <a:solidFill>
                  <a:srgbClr val="565D63"/>
                </a:solidFill>
              </a:rPr>
              <a:t>8 Enabling the flow of information.......................................................................................20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8.1 Regular Sharing of Data / Information with other </a:t>
            </a:r>
            <a:r>
              <a:rPr lang="en-US" sz="500" dirty="0" err="1">
                <a:solidFill>
                  <a:srgbClr val="565D63"/>
                </a:solidFill>
              </a:rPr>
              <a:t>organisations</a:t>
            </a:r>
            <a:r>
              <a:rPr lang="en-US" sz="500" dirty="0">
                <a:solidFill>
                  <a:srgbClr val="565D63"/>
                </a:solidFill>
              </a:rPr>
              <a:t>..............................20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8.2 Ad-Hoc Sharing Data / Information with other </a:t>
            </a:r>
            <a:r>
              <a:rPr lang="en-US" sz="500" dirty="0" err="1">
                <a:solidFill>
                  <a:srgbClr val="565D63"/>
                </a:solidFill>
              </a:rPr>
              <a:t>organisations</a:t>
            </a:r>
            <a:r>
              <a:rPr lang="en-US" sz="500" dirty="0">
                <a:solidFill>
                  <a:srgbClr val="565D63"/>
                </a:solidFill>
              </a:rPr>
              <a:t>..................................20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8.3 Purpose and usage of information systems.............................................................20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8.4 Intruder and Malevolent software protection............................................................21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8.5 Encryption of security marked information...............................................................21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8.6 Email ........................................................................................................................21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8.7 Internet .....................................................................................................................22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8.8 Postal Security..........................................................................................................22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8.9 Telephone Security...................................................................................................22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8.10 Fax Security............................................................................................................22</a:t>
            </a:r>
          </a:p>
          <a:p>
            <a:r>
              <a:rPr lang="en-US" sz="500" dirty="0">
                <a:solidFill>
                  <a:srgbClr val="565D63"/>
                </a:solidFill>
              </a:rPr>
              <a:t>8.11 Verbal Communications.........................................................................................22</a:t>
            </a:r>
          </a:p>
          <a:p>
            <a:r>
              <a:rPr lang="en-US" sz="500" dirty="0">
                <a:solidFill>
                  <a:srgbClr val="565D63"/>
                </a:solidFill>
              </a:rPr>
              <a:t>9 Risk management............................................................................................................23</a:t>
            </a:r>
          </a:p>
          <a:p>
            <a:r>
              <a:rPr lang="en-US" sz="500" dirty="0">
                <a:solidFill>
                  <a:srgbClr val="565D63"/>
                </a:solidFill>
              </a:rPr>
              <a:t>9.1 Background...............................................................................................................23</a:t>
            </a:r>
          </a:p>
          <a:p>
            <a:r>
              <a:rPr lang="en-US" sz="500" dirty="0">
                <a:solidFill>
                  <a:srgbClr val="565D63"/>
                </a:solidFill>
              </a:rPr>
              <a:t>9.2 Types of Risk............................................................................................................23</a:t>
            </a:r>
          </a:p>
          <a:p>
            <a:r>
              <a:rPr lang="en-US" sz="500" dirty="0">
                <a:solidFill>
                  <a:srgbClr val="565D63"/>
                </a:solidFill>
              </a:rPr>
              <a:t>9.3 Risk Assessment......................................................................................................23</a:t>
            </a:r>
          </a:p>
          <a:p>
            <a:r>
              <a:rPr lang="en-US" sz="500" dirty="0">
                <a:solidFill>
                  <a:srgbClr val="565D63"/>
                </a:solidFill>
              </a:rPr>
              <a:t>9.4 Security Incidents ....................................................................................................23</a:t>
            </a:r>
          </a:p>
          <a:p>
            <a:r>
              <a:rPr lang="en-US" sz="500" dirty="0">
                <a:solidFill>
                  <a:srgbClr val="565D63"/>
                </a:solidFill>
              </a:rPr>
              <a:t>10 Business Continuity.......................................................................................................24</a:t>
            </a:r>
          </a:p>
          <a:p>
            <a:r>
              <a:rPr lang="en-US" sz="500" dirty="0">
                <a:solidFill>
                  <a:srgbClr val="565D63"/>
                </a:solidFill>
              </a:rPr>
              <a:t>10.1 Need for effective plans..........................................................................................24</a:t>
            </a:r>
          </a:p>
          <a:p>
            <a:r>
              <a:rPr lang="en-US" sz="500" dirty="0">
                <a:solidFill>
                  <a:srgbClr val="565D63"/>
                </a:solidFill>
              </a:rPr>
              <a:t>11 Control of Access and Assets........................................................................................26</a:t>
            </a:r>
          </a:p>
          <a:p>
            <a:r>
              <a:rPr lang="en-US" sz="500" dirty="0">
                <a:solidFill>
                  <a:srgbClr val="565D63"/>
                </a:solidFill>
              </a:rPr>
              <a:t>11.1 Equipment and Software Registers (Asset Control)...............................................26</a:t>
            </a:r>
          </a:p>
          <a:p>
            <a:r>
              <a:rPr lang="en-US" sz="500" dirty="0">
                <a:solidFill>
                  <a:srgbClr val="565D63"/>
                </a:solidFill>
              </a:rPr>
              <a:t>11.2 Access Control to Secure Areas.............................................................................26</a:t>
            </a:r>
          </a:p>
          <a:p>
            <a:r>
              <a:rPr lang="en-US" sz="500" dirty="0">
                <a:solidFill>
                  <a:srgbClr val="565D63"/>
                </a:solidFill>
              </a:rPr>
              <a:t>11.3 Security of Third Party Access ..............................................................................27</a:t>
            </a:r>
          </a:p>
          <a:p>
            <a:r>
              <a:rPr lang="en-US" sz="500" dirty="0">
                <a:solidFill>
                  <a:srgbClr val="565D63"/>
                </a:solidFill>
              </a:rPr>
              <a:t>11.4 User Access Controls.............................................................................................27</a:t>
            </a:r>
          </a:p>
          <a:p>
            <a:r>
              <a:rPr lang="en-US" sz="500" dirty="0">
                <a:solidFill>
                  <a:srgbClr val="565D63"/>
                </a:solidFill>
              </a:rPr>
              <a:t>Information Security Policy Version 1_06a.doc 5 12/12/</a:t>
            </a:r>
            <a:r>
              <a:rPr lang="en-US" sz="500" b="1" dirty="0">
                <a:solidFill>
                  <a:srgbClr val="565D63"/>
                </a:solidFill>
              </a:rPr>
              <a:t>12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35560" y="1376772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32500" lnSpcReduction="20000"/>
          </a:bodyPr>
          <a:lstStyle/>
          <a:p>
            <a:r>
              <a:rPr lang="en-US" dirty="0">
                <a:solidFill>
                  <a:srgbClr val="565D63"/>
                </a:solidFill>
              </a:rPr>
              <a:t>Information Security Policy Version: 1_06</a:t>
            </a:r>
          </a:p>
          <a:p>
            <a:r>
              <a:rPr lang="en-US" dirty="0">
                <a:solidFill>
                  <a:srgbClr val="565D63"/>
                </a:solidFill>
              </a:rPr>
              <a:t>11.5 Visitors and Contractors.........................................................................................29</a:t>
            </a:r>
          </a:p>
          <a:p>
            <a:r>
              <a:rPr lang="en-US" dirty="0">
                <a:solidFill>
                  <a:srgbClr val="565D63"/>
                </a:solidFill>
              </a:rPr>
              <a:t>11.6 Housekeeping.........................................................................................................29</a:t>
            </a:r>
          </a:p>
          <a:p>
            <a:r>
              <a:rPr lang="en-US" dirty="0">
                <a:solidFill>
                  <a:srgbClr val="565D63"/>
                </a:solidFill>
              </a:rPr>
              <a:t>11.7 Software and Information Protection......................................................................30</a:t>
            </a:r>
          </a:p>
          <a:p>
            <a:r>
              <a:rPr lang="en-US" dirty="0">
                <a:solidFill>
                  <a:srgbClr val="565D63"/>
                </a:solidFill>
              </a:rPr>
              <a:t>11.8 Equipment Security.................................................................................................31</a:t>
            </a:r>
          </a:p>
          <a:p>
            <a:r>
              <a:rPr lang="en-US" dirty="0">
                <a:solidFill>
                  <a:srgbClr val="565D63"/>
                </a:solidFill>
              </a:rPr>
              <a:t>11.9 Power Supplies.......................................................................................................31</a:t>
            </a:r>
          </a:p>
          <a:p>
            <a:r>
              <a:rPr lang="en-US" dirty="0">
                <a:solidFill>
                  <a:srgbClr val="565D63"/>
                </a:solidFill>
              </a:rPr>
              <a:t>11.10 Network Security...................................................................................................32</a:t>
            </a:r>
          </a:p>
          <a:p>
            <a:r>
              <a:rPr lang="en-US" dirty="0">
                <a:solidFill>
                  <a:srgbClr val="565D63"/>
                </a:solidFill>
              </a:rPr>
              <a:t>11.11 Use of Modems and other communications equipment.......................................32</a:t>
            </a:r>
          </a:p>
          <a:p>
            <a:r>
              <a:rPr lang="en-US" dirty="0">
                <a:solidFill>
                  <a:srgbClr val="565D63"/>
                </a:solidFill>
              </a:rPr>
              <a:t>11.12 Mobile, Portable and Hand-held computing equipment.......................................32</a:t>
            </a:r>
          </a:p>
          <a:p>
            <a:r>
              <a:rPr lang="en-US" dirty="0">
                <a:solidFill>
                  <a:srgbClr val="565D63"/>
                </a:solidFill>
              </a:rPr>
              <a:t>12 Information Security Incident Management...................................................................34</a:t>
            </a:r>
          </a:p>
          <a:p>
            <a:r>
              <a:rPr lang="en-US" dirty="0">
                <a:solidFill>
                  <a:srgbClr val="565D63"/>
                </a:solidFill>
              </a:rPr>
              <a:t>12.1 Security Incident Definition.....................................................................................34</a:t>
            </a:r>
          </a:p>
          <a:p>
            <a:r>
              <a:rPr lang="en-US" dirty="0">
                <a:solidFill>
                  <a:srgbClr val="565D63"/>
                </a:solidFill>
              </a:rPr>
              <a:t>12.2 Security Incident </a:t>
            </a:r>
            <a:r>
              <a:rPr lang="en-US" dirty="0" err="1">
                <a:solidFill>
                  <a:srgbClr val="565D63"/>
                </a:solidFill>
              </a:rPr>
              <a:t>categorisation</a:t>
            </a:r>
            <a:r>
              <a:rPr lang="en-US" dirty="0">
                <a:solidFill>
                  <a:srgbClr val="565D63"/>
                </a:solidFill>
              </a:rPr>
              <a:t>..............................................................................34</a:t>
            </a:r>
          </a:p>
          <a:p>
            <a:r>
              <a:rPr lang="en-US" dirty="0">
                <a:solidFill>
                  <a:srgbClr val="565D63"/>
                </a:solidFill>
              </a:rPr>
              <a:t>12.3 What is monitored under this policy.......................................................................34</a:t>
            </a:r>
          </a:p>
          <a:p>
            <a:r>
              <a:rPr lang="en-US" dirty="0">
                <a:solidFill>
                  <a:srgbClr val="565D63"/>
                </a:solidFill>
              </a:rPr>
              <a:t>12.4 Actions to take on the discovery of an incident......................................................34</a:t>
            </a:r>
          </a:p>
          <a:p>
            <a:r>
              <a:rPr lang="en-US" dirty="0">
                <a:solidFill>
                  <a:srgbClr val="565D63"/>
                </a:solidFill>
              </a:rPr>
              <a:t>12.5 Lines of Internal Reporting.....................................................................................34</a:t>
            </a:r>
          </a:p>
          <a:p>
            <a:r>
              <a:rPr lang="en-US" dirty="0">
                <a:solidFill>
                  <a:srgbClr val="565D63"/>
                </a:solidFill>
              </a:rPr>
              <a:t>12.6 Lines of external reporting......................................................................................34</a:t>
            </a:r>
          </a:p>
          <a:p>
            <a:r>
              <a:rPr lang="en-US" dirty="0">
                <a:solidFill>
                  <a:srgbClr val="565D63"/>
                </a:solidFill>
              </a:rPr>
              <a:t>12.7 Handling a reported security incident.....................................................................35</a:t>
            </a:r>
          </a:p>
          <a:p>
            <a:r>
              <a:rPr lang="en-US" dirty="0">
                <a:solidFill>
                  <a:srgbClr val="565D63"/>
                </a:solidFill>
              </a:rPr>
              <a:t>12.8 Investigation and Reporting lines for incidents.......................................................35</a:t>
            </a:r>
          </a:p>
          <a:p>
            <a:r>
              <a:rPr lang="en-US" dirty="0">
                <a:solidFill>
                  <a:srgbClr val="565D63"/>
                </a:solidFill>
              </a:rPr>
              <a:t>13 Physical Security of Information....................................................................................37</a:t>
            </a:r>
          </a:p>
          <a:p>
            <a:r>
              <a:rPr lang="en-US" dirty="0">
                <a:solidFill>
                  <a:srgbClr val="565D63"/>
                </a:solidFill>
              </a:rPr>
              <a:t>13.1 Security within Bristol City Council Offices.............................................................37</a:t>
            </a:r>
          </a:p>
          <a:p>
            <a:r>
              <a:rPr lang="en-US" dirty="0">
                <a:solidFill>
                  <a:srgbClr val="565D63"/>
                </a:solidFill>
              </a:rPr>
              <a:t>13.2 Security Outside Bristol City Council Offices..........................................................37</a:t>
            </a:r>
          </a:p>
          <a:p>
            <a:r>
              <a:rPr lang="en-US" dirty="0">
                <a:solidFill>
                  <a:srgbClr val="565D63"/>
                </a:solidFill>
              </a:rPr>
              <a:t>13.3 Transportation.........................................................................................................37</a:t>
            </a:r>
          </a:p>
          <a:p>
            <a:r>
              <a:rPr lang="en-US" dirty="0">
                <a:solidFill>
                  <a:srgbClr val="565D63"/>
                </a:solidFill>
              </a:rPr>
              <a:t>13.4 Responsibility..........................................................................................................37</a:t>
            </a:r>
          </a:p>
          <a:p>
            <a:r>
              <a:rPr lang="en-US" dirty="0">
                <a:solidFill>
                  <a:srgbClr val="565D63"/>
                </a:solidFill>
              </a:rPr>
              <a:t>13.5 Disposal..................................................................................................................37</a:t>
            </a:r>
          </a:p>
          <a:p>
            <a:r>
              <a:rPr lang="en-US" dirty="0">
                <a:solidFill>
                  <a:srgbClr val="565D63"/>
                </a:solidFill>
              </a:rPr>
              <a:t>14 Using BCC IT Equipment outside of the UK..................................................................39</a:t>
            </a:r>
          </a:p>
          <a:p>
            <a:r>
              <a:rPr lang="en-US" dirty="0">
                <a:solidFill>
                  <a:srgbClr val="565D63"/>
                </a:solidFill>
              </a:rPr>
              <a:t>15 Home, flexible, and mobile, working Information Security Standards...........................40</a:t>
            </a:r>
          </a:p>
          <a:p>
            <a:r>
              <a:rPr lang="en-US" dirty="0">
                <a:solidFill>
                  <a:srgbClr val="565D63"/>
                </a:solidFill>
              </a:rPr>
              <a:t>15.1 Smart Working Policy.............................................................................................40</a:t>
            </a:r>
          </a:p>
          <a:p>
            <a:r>
              <a:rPr lang="en-US" dirty="0">
                <a:solidFill>
                  <a:srgbClr val="565D63"/>
                </a:solidFill>
              </a:rPr>
              <a:t>15.2 </a:t>
            </a:r>
            <a:r>
              <a:rPr lang="en-US" dirty="0" err="1">
                <a:solidFill>
                  <a:srgbClr val="565D63"/>
                </a:solidFill>
              </a:rPr>
              <a:t>Authorisation</a:t>
            </a:r>
            <a:r>
              <a:rPr lang="en-US" dirty="0">
                <a:solidFill>
                  <a:srgbClr val="565D63"/>
                </a:solidFill>
              </a:rPr>
              <a:t> to Remove Data Files.......................................................................40</a:t>
            </a:r>
          </a:p>
          <a:p>
            <a:r>
              <a:rPr lang="en-US" dirty="0">
                <a:solidFill>
                  <a:srgbClr val="565D63"/>
                </a:solidFill>
              </a:rPr>
              <a:t>15.3 The Transfer of personal data files.........................................................................40</a:t>
            </a:r>
          </a:p>
          <a:p>
            <a:r>
              <a:rPr lang="en-US" dirty="0">
                <a:solidFill>
                  <a:srgbClr val="565D63"/>
                </a:solidFill>
              </a:rPr>
              <a:t>15.4 Protecting data files................................................................................................40</a:t>
            </a:r>
          </a:p>
          <a:p>
            <a:r>
              <a:rPr lang="en-US" dirty="0">
                <a:solidFill>
                  <a:srgbClr val="565D63"/>
                </a:solidFill>
              </a:rPr>
              <a:t>15.5 Use of privately owned IT equipment when at home ............................................40</a:t>
            </a:r>
          </a:p>
          <a:p>
            <a:r>
              <a:rPr lang="en-US" dirty="0">
                <a:solidFill>
                  <a:srgbClr val="565D63"/>
                </a:solidFill>
              </a:rPr>
              <a:t>15.6 Transportation of data or confidential documents..................................................40</a:t>
            </a:r>
          </a:p>
          <a:p>
            <a:r>
              <a:rPr lang="en-US" dirty="0">
                <a:solidFill>
                  <a:srgbClr val="565D63"/>
                </a:solidFill>
              </a:rPr>
              <a:t>15.7 Storage of Equipment.............................................................................................40</a:t>
            </a:r>
          </a:p>
          <a:p>
            <a:r>
              <a:rPr lang="en-US" dirty="0">
                <a:solidFill>
                  <a:srgbClr val="565D63"/>
                </a:solidFill>
              </a:rPr>
              <a:t>15.8 Storage of confidential data or reports...................................................................41</a:t>
            </a:r>
          </a:p>
          <a:p>
            <a:r>
              <a:rPr lang="en-US" dirty="0">
                <a:solidFill>
                  <a:srgbClr val="565D63"/>
                </a:solidFill>
              </a:rPr>
              <a:t>16 Compliance And Legal Requirements...........................................................................42</a:t>
            </a:r>
          </a:p>
          <a:p>
            <a:r>
              <a:rPr lang="en-US" dirty="0">
                <a:solidFill>
                  <a:srgbClr val="565D63"/>
                </a:solidFill>
              </a:rPr>
              <a:t>16.1 Legislative Acts relating to Information Security....................................................42</a:t>
            </a:r>
          </a:p>
          <a:p>
            <a:r>
              <a:rPr lang="en-US" dirty="0">
                <a:solidFill>
                  <a:srgbClr val="565D63"/>
                </a:solidFill>
              </a:rPr>
              <a:t>16.2 Non-Legislative Acts...............................................................................................43</a:t>
            </a:r>
          </a:p>
          <a:p>
            <a:r>
              <a:rPr lang="en-US" dirty="0">
                <a:solidFill>
                  <a:srgbClr val="565D63"/>
                </a:solidFill>
              </a:rPr>
              <a:t>16.3 Security Policy, Standards and Technical Compliance..........................................44</a:t>
            </a:r>
          </a:p>
          <a:p>
            <a:r>
              <a:rPr lang="en-US" dirty="0">
                <a:solidFill>
                  <a:srgbClr val="565D63"/>
                </a:solidFill>
              </a:rPr>
              <a:t>17 Audit of Information Systems.........................................................................................45</a:t>
            </a:r>
          </a:p>
          <a:p>
            <a:r>
              <a:rPr lang="en-US" dirty="0">
                <a:solidFill>
                  <a:srgbClr val="565D63"/>
                </a:solidFill>
              </a:rPr>
              <a:t>17.1 Audit Planning.........................................................................................................45</a:t>
            </a:r>
          </a:p>
          <a:p>
            <a:r>
              <a:rPr lang="en-US" dirty="0">
                <a:solidFill>
                  <a:srgbClr val="565D63"/>
                </a:solidFill>
              </a:rPr>
              <a:t>17.2 Protection of Audit tools .........................................................................................45</a:t>
            </a:r>
          </a:p>
          <a:p>
            <a:r>
              <a:rPr lang="en-US" dirty="0">
                <a:solidFill>
                  <a:srgbClr val="565D63"/>
                </a:solidFill>
              </a:rPr>
              <a:t>17.3 Systems Monitoring................................................................................................45</a:t>
            </a:r>
          </a:p>
          <a:p>
            <a:r>
              <a:rPr lang="en-US" dirty="0">
                <a:solidFill>
                  <a:srgbClr val="565D63"/>
                </a:solidFill>
              </a:rPr>
              <a:t>18 Glossary and Abbreviations...........................................................................................46</a:t>
            </a:r>
          </a:p>
          <a:p>
            <a:r>
              <a:rPr lang="en-US" dirty="0">
                <a:solidFill>
                  <a:srgbClr val="565D63"/>
                </a:solidFill>
              </a:rPr>
              <a:t>19 Associated Policies, Procedures, Standards, and Guidance Notes.............................49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39616" y="1521004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32500" lnSpcReduction="20000"/>
          </a:bodyPr>
          <a:lstStyle/>
          <a:p>
            <a:r>
              <a:rPr lang="en-US" b="1" i="1" dirty="0">
                <a:solidFill>
                  <a:srgbClr val="565D63"/>
                </a:solidFill>
              </a:rPr>
              <a:t>7.2 Classification Levels of Protectively Marked Information</a:t>
            </a:r>
          </a:p>
          <a:p>
            <a:r>
              <a:rPr lang="en-US" b="1" dirty="0">
                <a:solidFill>
                  <a:srgbClr val="565D63"/>
                </a:solidFill>
              </a:rPr>
              <a:t>7.2.1 Level 0 - Unclassified Information</a:t>
            </a:r>
          </a:p>
          <a:p>
            <a:r>
              <a:rPr lang="en-US" dirty="0">
                <a:solidFill>
                  <a:srgbClr val="565D63"/>
                </a:solidFill>
              </a:rPr>
              <a:t>This level of classification relates to information that has no current local, national or</a:t>
            </a:r>
          </a:p>
          <a:p>
            <a:r>
              <a:rPr lang="en-US" dirty="0">
                <a:solidFill>
                  <a:srgbClr val="565D63"/>
                </a:solidFill>
              </a:rPr>
              <a:t>legal restrictions on access or usage.</a:t>
            </a:r>
          </a:p>
          <a:p>
            <a:r>
              <a:rPr lang="en-US" b="1" dirty="0">
                <a:solidFill>
                  <a:srgbClr val="565D63"/>
                </a:solidFill>
              </a:rPr>
              <a:t>7.2.2 Level 1 - Due Care</a:t>
            </a:r>
          </a:p>
          <a:p>
            <a:r>
              <a:rPr lang="en-US" dirty="0">
                <a:solidFill>
                  <a:srgbClr val="565D63"/>
                </a:solidFill>
              </a:rPr>
              <a:t>Information that is not intended for public use or disclosure, but where disclosure</a:t>
            </a:r>
          </a:p>
          <a:p>
            <a:r>
              <a:rPr lang="en-US" dirty="0">
                <a:solidFill>
                  <a:srgbClr val="565D63"/>
                </a:solidFill>
              </a:rPr>
              <a:t>would not materially impact the Council in terms of financial loss, service delivery</a:t>
            </a:r>
          </a:p>
          <a:p>
            <a:r>
              <a:rPr lang="en-US" dirty="0">
                <a:solidFill>
                  <a:srgbClr val="565D63"/>
                </a:solidFill>
              </a:rPr>
              <a:t>failure, loss of reputation or embarrassment.</a:t>
            </a:r>
          </a:p>
          <a:p>
            <a:r>
              <a:rPr lang="en-US" b="1" dirty="0">
                <a:solidFill>
                  <a:srgbClr val="565D63"/>
                </a:solidFill>
              </a:rPr>
              <a:t>7.2.3 Level 2 - Protected Information</a:t>
            </a:r>
          </a:p>
          <a:p>
            <a:r>
              <a:rPr lang="en-US" dirty="0">
                <a:solidFill>
                  <a:srgbClr val="565D63"/>
                </a:solidFill>
              </a:rPr>
              <a:t>Information that if made public, or even shared within the Council, could cause</a:t>
            </a:r>
          </a:p>
          <a:p>
            <a:r>
              <a:rPr lang="en-US" dirty="0">
                <a:solidFill>
                  <a:srgbClr val="565D63"/>
                </a:solidFill>
              </a:rPr>
              <a:t>harm to the Council, its customers and partners. It is information that needs to be</a:t>
            </a:r>
          </a:p>
          <a:p>
            <a:r>
              <a:rPr lang="en-US" dirty="0">
                <a:solidFill>
                  <a:srgbClr val="565D63"/>
                </a:solidFill>
              </a:rPr>
              <a:t>secured for legal proprietary, ethical or privacy reasons and access restricted to</a:t>
            </a:r>
          </a:p>
          <a:p>
            <a:r>
              <a:rPr lang="en-US" dirty="0">
                <a:solidFill>
                  <a:srgbClr val="565D63"/>
                </a:solidFill>
              </a:rPr>
              <a:t>users who have a legitimate business need to see it.</a:t>
            </a:r>
          </a:p>
          <a:p>
            <a:r>
              <a:rPr lang="en-US" b="1" dirty="0">
                <a:solidFill>
                  <a:srgbClr val="565D63"/>
                </a:solidFill>
              </a:rPr>
              <a:t>7.2.4 Level 3 - Restricted Information</a:t>
            </a:r>
          </a:p>
          <a:p>
            <a:r>
              <a:rPr lang="en-US" dirty="0">
                <a:solidFill>
                  <a:srgbClr val="565D63"/>
                </a:solidFill>
              </a:rPr>
              <a:t>The compromise of this information or material would be likely: to affect diplomatic</a:t>
            </a:r>
          </a:p>
          <a:p>
            <a:r>
              <a:rPr lang="en-US" dirty="0">
                <a:solidFill>
                  <a:srgbClr val="565D63"/>
                </a:solidFill>
              </a:rPr>
              <a:t>relations adversely; to cause substantial distress to individuals; to make it more</a:t>
            </a:r>
          </a:p>
          <a:p>
            <a:r>
              <a:rPr lang="en-US" dirty="0">
                <a:solidFill>
                  <a:srgbClr val="565D63"/>
                </a:solidFill>
              </a:rPr>
              <a:t>difficult to maintain the operational effectiveness or security of UK or allied forces; to</a:t>
            </a:r>
          </a:p>
          <a:p>
            <a:r>
              <a:rPr lang="en-US" dirty="0">
                <a:solidFill>
                  <a:srgbClr val="565D63"/>
                </a:solidFill>
              </a:rPr>
              <a:t>cause financial loss or loss of earning potential to or facilitate improper gain or</a:t>
            </a:r>
          </a:p>
          <a:p>
            <a:r>
              <a:rPr lang="en-US" dirty="0">
                <a:solidFill>
                  <a:srgbClr val="565D63"/>
                </a:solidFill>
              </a:rPr>
              <a:t>advantage for individuals or companies; to prejudice the investigation or facilitate</a:t>
            </a:r>
          </a:p>
          <a:p>
            <a:r>
              <a:rPr lang="en-US" dirty="0">
                <a:solidFill>
                  <a:srgbClr val="565D63"/>
                </a:solidFill>
              </a:rPr>
              <a:t>the commission of crime; to breach proper undertakings to maintain the confidence</a:t>
            </a:r>
          </a:p>
          <a:p>
            <a:r>
              <a:rPr lang="en-US" dirty="0">
                <a:solidFill>
                  <a:srgbClr val="565D63"/>
                </a:solidFill>
              </a:rPr>
              <a:t>of information provided by third parties; to impede the effective development or</a:t>
            </a:r>
          </a:p>
          <a:p>
            <a:r>
              <a:rPr lang="en-US" dirty="0">
                <a:solidFill>
                  <a:srgbClr val="565D63"/>
                </a:solidFill>
              </a:rPr>
              <a:t>operation of government policies; to breach statutory restrictions on disclosure of</a:t>
            </a:r>
          </a:p>
          <a:p>
            <a:r>
              <a:rPr lang="en-US" dirty="0">
                <a:solidFill>
                  <a:srgbClr val="565D63"/>
                </a:solidFill>
              </a:rPr>
              <a:t>information; to disadvantage Government in commercial or policy negotiations with</a:t>
            </a:r>
          </a:p>
          <a:p>
            <a:r>
              <a:rPr lang="en-US" dirty="0">
                <a:solidFill>
                  <a:srgbClr val="565D63"/>
                </a:solidFill>
              </a:rPr>
              <a:t>others; to undermine the proper management of the public sector and its</a:t>
            </a:r>
          </a:p>
          <a:p>
            <a:r>
              <a:rPr lang="en-US" dirty="0">
                <a:solidFill>
                  <a:srgbClr val="565D63"/>
                </a:solidFill>
              </a:rPr>
              <a:t>operations.</a:t>
            </a:r>
          </a:p>
          <a:p>
            <a:r>
              <a:rPr lang="en-US" b="1" dirty="0">
                <a:solidFill>
                  <a:srgbClr val="565D63"/>
                </a:solidFill>
              </a:rPr>
              <a:t>7.2.5 Level 4 - Confidential Information</a:t>
            </a:r>
          </a:p>
          <a:p>
            <a:r>
              <a:rPr lang="en-US" dirty="0">
                <a:solidFill>
                  <a:srgbClr val="565D63"/>
                </a:solidFill>
              </a:rPr>
              <a:t>The compromise of this information or material would be likely: materially to</a:t>
            </a:r>
          </a:p>
          <a:p>
            <a:r>
              <a:rPr lang="en-US" dirty="0">
                <a:solidFill>
                  <a:srgbClr val="565D63"/>
                </a:solidFill>
              </a:rPr>
              <a:t>damage diplomatic relations (i.e. cause formal protest or other sanction); to</a:t>
            </a:r>
          </a:p>
          <a:p>
            <a:r>
              <a:rPr lang="en-US" dirty="0">
                <a:solidFill>
                  <a:srgbClr val="565D63"/>
                </a:solidFill>
              </a:rPr>
              <a:t>prejudice individual security or liberty; to cause damage to the operational</a:t>
            </a:r>
          </a:p>
          <a:p>
            <a:r>
              <a:rPr lang="en-US" dirty="0">
                <a:solidFill>
                  <a:srgbClr val="565D63"/>
                </a:solidFill>
              </a:rPr>
              <a:t>effectiveness or security of UK or allied forces or the effectiveness of valuable</a:t>
            </a:r>
          </a:p>
          <a:p>
            <a:r>
              <a:rPr lang="en-US" dirty="0">
                <a:solidFill>
                  <a:srgbClr val="565D63"/>
                </a:solidFill>
              </a:rPr>
              <a:t>security or intelligence operations; to work substantially against national finances or</a:t>
            </a:r>
          </a:p>
          <a:p>
            <a:r>
              <a:rPr lang="en-US" dirty="0">
                <a:solidFill>
                  <a:srgbClr val="565D63"/>
                </a:solidFill>
              </a:rPr>
              <a:t>economic and commercial interests; substantially to undermine the financial viability</a:t>
            </a:r>
          </a:p>
          <a:p>
            <a:r>
              <a:rPr lang="en-US" dirty="0">
                <a:solidFill>
                  <a:srgbClr val="565D63"/>
                </a:solidFill>
              </a:rPr>
              <a:t>of major </a:t>
            </a:r>
            <a:r>
              <a:rPr lang="en-US" dirty="0" err="1">
                <a:solidFill>
                  <a:srgbClr val="565D63"/>
                </a:solidFill>
              </a:rPr>
              <a:t>organisations</a:t>
            </a:r>
            <a:r>
              <a:rPr lang="en-US" dirty="0">
                <a:solidFill>
                  <a:srgbClr val="565D63"/>
                </a:solidFill>
              </a:rPr>
              <a:t>; to impede the investigation or facilitate the commission of</a:t>
            </a:r>
          </a:p>
          <a:p>
            <a:r>
              <a:rPr lang="en-US" dirty="0">
                <a:solidFill>
                  <a:srgbClr val="565D63"/>
                </a:solidFill>
              </a:rPr>
              <a:t>serious crime; to impede seriously the development or operation of major</a:t>
            </a:r>
          </a:p>
          <a:p>
            <a:r>
              <a:rPr lang="en-US" dirty="0">
                <a:solidFill>
                  <a:srgbClr val="565D63"/>
                </a:solidFill>
              </a:rPr>
              <a:t>government policies; to shut down or otherwise substantially disrupt significant</a:t>
            </a:r>
          </a:p>
          <a:p>
            <a:r>
              <a:rPr lang="en-US" dirty="0">
                <a:solidFill>
                  <a:srgbClr val="565D63"/>
                </a:solidFill>
              </a:rPr>
              <a:t>national operations.</a:t>
            </a:r>
          </a:p>
          <a:p>
            <a:r>
              <a:rPr lang="en-US" b="1" dirty="0">
                <a:solidFill>
                  <a:srgbClr val="565D63"/>
                </a:solidFill>
              </a:rPr>
              <a:t>7.2.6 Level 5 - Secret Information</a:t>
            </a:r>
          </a:p>
          <a:p>
            <a:r>
              <a:rPr lang="en-US" dirty="0">
                <a:solidFill>
                  <a:srgbClr val="565D63"/>
                </a:solidFill>
              </a:rPr>
              <a:t>The compromise of this information or material would be likely: to raise international</a:t>
            </a:r>
          </a:p>
          <a:p>
            <a:r>
              <a:rPr lang="en-US" dirty="0">
                <a:solidFill>
                  <a:srgbClr val="565D63"/>
                </a:solidFill>
              </a:rPr>
              <a:t>tension; to damage seriously relations with friendly Governments; to threaten life</a:t>
            </a:r>
          </a:p>
          <a:p>
            <a:r>
              <a:rPr lang="en-US" dirty="0">
                <a:solidFill>
                  <a:srgbClr val="565D63"/>
                </a:solidFill>
              </a:rPr>
              <a:t>directly, or seriously prejudice public order, or individual security or liberty; to cause</a:t>
            </a:r>
          </a:p>
          <a:p>
            <a:r>
              <a:rPr lang="en-US" dirty="0">
                <a:solidFill>
                  <a:srgbClr val="565D63"/>
                </a:solidFill>
              </a:rPr>
              <a:t>serious damage to the operational effectiveness or security of UK or allied forces or</a:t>
            </a:r>
          </a:p>
          <a:p>
            <a:r>
              <a:rPr lang="en-US" dirty="0">
                <a:solidFill>
                  <a:srgbClr val="565D63"/>
                </a:solidFill>
              </a:rPr>
              <a:t>the continuing effectiveness of highly valuable security or intelligence operations; to</a:t>
            </a:r>
          </a:p>
          <a:p>
            <a:r>
              <a:rPr lang="en-US" dirty="0">
                <a:solidFill>
                  <a:srgbClr val="565D63"/>
                </a:solidFill>
              </a:rPr>
              <a:t>cause substantial material damage to national finances or economic and</a:t>
            </a:r>
          </a:p>
          <a:p>
            <a:r>
              <a:rPr lang="en-US" dirty="0">
                <a:solidFill>
                  <a:srgbClr val="565D63"/>
                </a:solidFill>
              </a:rPr>
              <a:t>commercial interests.</a:t>
            </a:r>
          </a:p>
          <a:p>
            <a:r>
              <a:rPr lang="en-US" b="1" dirty="0">
                <a:solidFill>
                  <a:srgbClr val="565D63"/>
                </a:solidFill>
              </a:rPr>
              <a:t>7.2.7 Level 6 - Top Secret</a:t>
            </a:r>
          </a:p>
          <a:p>
            <a:r>
              <a:rPr lang="en-US" dirty="0">
                <a:solidFill>
                  <a:srgbClr val="565D63"/>
                </a:solidFill>
              </a:rPr>
              <a:t>The compromise of this information or material would be likely: to threaten directly</a:t>
            </a:r>
          </a:p>
          <a:p>
            <a:r>
              <a:rPr lang="en-US" dirty="0">
                <a:solidFill>
                  <a:srgbClr val="565D63"/>
                </a:solidFill>
              </a:rPr>
              <a:t>the internal stability of the UK or friendly countries; to lead directly to widespread</a:t>
            </a:r>
          </a:p>
          <a:p>
            <a:r>
              <a:rPr lang="en-US" dirty="0">
                <a:solidFill>
                  <a:srgbClr val="565D63"/>
                </a:solidFill>
              </a:rPr>
              <a:t>loss of life; to cause exceptionally grave damage to the effectiveness or security of</a:t>
            </a:r>
          </a:p>
          <a:p>
            <a:r>
              <a:rPr lang="en-US" dirty="0">
                <a:solidFill>
                  <a:srgbClr val="565D63"/>
                </a:solidFill>
              </a:rPr>
              <a:t>UK or allied forces or to the continuing effectiveness of extremely valuable security</a:t>
            </a:r>
          </a:p>
          <a:p>
            <a:r>
              <a:rPr lang="en-US" dirty="0">
                <a:solidFill>
                  <a:srgbClr val="565D63"/>
                </a:solidFill>
              </a:rPr>
              <a:t>or intelligence operations; to cause exceptionally grave damage to relations with</a:t>
            </a:r>
          </a:p>
          <a:p>
            <a:r>
              <a:rPr lang="en-US" dirty="0">
                <a:solidFill>
                  <a:srgbClr val="565D63"/>
                </a:solidFill>
              </a:rPr>
              <a:t>friendly Governments; to cause severe long-term damage to the UK economy.</a:t>
            </a:r>
          </a:p>
          <a:p>
            <a:r>
              <a:rPr lang="en-US" dirty="0">
                <a:solidFill>
                  <a:srgbClr val="565D63"/>
                </a:solidFill>
              </a:rPr>
              <a:t>Information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71664" y="1673404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25000" lnSpcReduction="20000"/>
          </a:bodyPr>
          <a:lstStyle/>
          <a:p>
            <a:r>
              <a:rPr lang="en-US" dirty="0">
                <a:solidFill>
                  <a:srgbClr val="565D63"/>
                </a:solidFill>
              </a:rPr>
              <a:t>Information Security Policy Version: 1_06</a:t>
            </a:r>
          </a:p>
          <a:p>
            <a:endParaRPr lang="en-US" dirty="0">
              <a:solidFill>
                <a:srgbClr val="565D63"/>
              </a:solidFill>
            </a:endParaRPr>
          </a:p>
          <a:p>
            <a:r>
              <a:rPr lang="en-US" b="1" dirty="0">
                <a:solidFill>
                  <a:srgbClr val="565D63"/>
                </a:solidFill>
              </a:rPr>
              <a:t>15 Home, flexible, and mobile, working Information Security</a:t>
            </a:r>
          </a:p>
          <a:p>
            <a:r>
              <a:rPr lang="en-US" b="1" dirty="0">
                <a:solidFill>
                  <a:srgbClr val="565D63"/>
                </a:solidFill>
              </a:rPr>
              <a:t>Standards</a:t>
            </a:r>
          </a:p>
          <a:p>
            <a:endParaRPr lang="en-US" b="1" i="1" dirty="0">
              <a:solidFill>
                <a:srgbClr val="565D63"/>
              </a:solidFill>
            </a:endParaRPr>
          </a:p>
          <a:p>
            <a:r>
              <a:rPr lang="en-US" b="1" i="1" dirty="0">
                <a:solidFill>
                  <a:srgbClr val="565D63"/>
                </a:solidFill>
              </a:rPr>
              <a:t>15.1 Smart Working Policy</a:t>
            </a:r>
          </a:p>
          <a:p>
            <a:r>
              <a:rPr lang="en-US" dirty="0" err="1">
                <a:solidFill>
                  <a:srgbClr val="565D63"/>
                </a:solidFill>
              </a:rPr>
              <a:t>Authorisation</a:t>
            </a:r>
            <a:r>
              <a:rPr lang="en-US" dirty="0">
                <a:solidFill>
                  <a:srgbClr val="565D63"/>
                </a:solidFill>
              </a:rPr>
              <a:t> to work flexibly (home or mobile working </a:t>
            </a:r>
            <a:r>
              <a:rPr lang="en-US" dirty="0" err="1">
                <a:solidFill>
                  <a:srgbClr val="565D63"/>
                </a:solidFill>
              </a:rPr>
              <a:t>etc</a:t>
            </a:r>
            <a:r>
              <a:rPr lang="en-US" dirty="0">
                <a:solidFill>
                  <a:srgbClr val="565D63"/>
                </a:solidFill>
              </a:rPr>
              <a:t>) is covered by the Smart</a:t>
            </a:r>
          </a:p>
          <a:p>
            <a:r>
              <a:rPr lang="en-US" dirty="0">
                <a:solidFill>
                  <a:srgbClr val="565D63"/>
                </a:solidFill>
              </a:rPr>
              <a:t>Working HR Policy.</a:t>
            </a:r>
          </a:p>
          <a:p>
            <a:r>
              <a:rPr lang="en-US" dirty="0">
                <a:solidFill>
                  <a:srgbClr val="565D63"/>
                </a:solidFill>
              </a:rPr>
              <a:t>In all matters of information security, this policy (the Information Security Policy) has</a:t>
            </a:r>
          </a:p>
          <a:p>
            <a:r>
              <a:rPr lang="en-US" dirty="0">
                <a:solidFill>
                  <a:srgbClr val="565D63"/>
                </a:solidFill>
              </a:rPr>
              <a:t>precedence.</a:t>
            </a:r>
          </a:p>
          <a:p>
            <a:endParaRPr lang="en-US" b="1" i="1" dirty="0">
              <a:solidFill>
                <a:srgbClr val="565D63"/>
              </a:solidFill>
            </a:endParaRPr>
          </a:p>
          <a:p>
            <a:r>
              <a:rPr lang="en-US" b="1" i="1" dirty="0">
                <a:solidFill>
                  <a:srgbClr val="565D63"/>
                </a:solidFill>
              </a:rPr>
              <a:t>15.2 </a:t>
            </a:r>
            <a:r>
              <a:rPr lang="en-US" b="1" i="1" dirty="0" err="1">
                <a:solidFill>
                  <a:srgbClr val="565D63"/>
                </a:solidFill>
              </a:rPr>
              <a:t>Authorisation</a:t>
            </a:r>
            <a:r>
              <a:rPr lang="en-US" b="1" i="1" dirty="0">
                <a:solidFill>
                  <a:srgbClr val="565D63"/>
                </a:solidFill>
              </a:rPr>
              <a:t> to Remove Data Files</a:t>
            </a:r>
          </a:p>
          <a:p>
            <a:r>
              <a:rPr lang="en-US" dirty="0">
                <a:solidFill>
                  <a:srgbClr val="565D63"/>
                </a:solidFill>
              </a:rPr>
              <a:t>Formal written </a:t>
            </a:r>
            <a:r>
              <a:rPr lang="en-US" dirty="0" err="1">
                <a:solidFill>
                  <a:srgbClr val="565D63"/>
                </a:solidFill>
              </a:rPr>
              <a:t>authorisation</a:t>
            </a:r>
            <a:r>
              <a:rPr lang="en-US" dirty="0">
                <a:solidFill>
                  <a:srgbClr val="565D63"/>
                </a:solidFill>
              </a:rPr>
              <a:t> by your line manager is required before any</a:t>
            </a:r>
          </a:p>
          <a:p>
            <a:r>
              <a:rPr lang="en-US" dirty="0">
                <a:solidFill>
                  <a:srgbClr val="565D63"/>
                </a:solidFill>
              </a:rPr>
              <a:t>identifiable data files can be taken home. Each line manager must inform the head</a:t>
            </a:r>
          </a:p>
          <a:p>
            <a:r>
              <a:rPr lang="en-US" dirty="0">
                <a:solidFill>
                  <a:srgbClr val="565D63"/>
                </a:solidFill>
              </a:rPr>
              <a:t>of ICT of all staff who regularly work with information at home.</a:t>
            </a:r>
          </a:p>
          <a:p>
            <a:endParaRPr lang="en-US" b="1" i="1" dirty="0">
              <a:solidFill>
                <a:srgbClr val="565D63"/>
              </a:solidFill>
            </a:endParaRPr>
          </a:p>
          <a:p>
            <a:r>
              <a:rPr lang="en-US" b="1" i="1" dirty="0">
                <a:solidFill>
                  <a:srgbClr val="565D63"/>
                </a:solidFill>
              </a:rPr>
              <a:t>15.3 The Transfer of personal data files</a:t>
            </a:r>
          </a:p>
          <a:p>
            <a:r>
              <a:rPr lang="en-US" dirty="0">
                <a:solidFill>
                  <a:srgbClr val="565D63"/>
                </a:solidFill>
              </a:rPr>
              <a:t>Data files that identify individuals, must not be sent via email to a user’s home mail</a:t>
            </a:r>
          </a:p>
          <a:p>
            <a:r>
              <a:rPr lang="en-US" dirty="0">
                <a:solidFill>
                  <a:srgbClr val="565D63"/>
                </a:solidFill>
              </a:rPr>
              <a:t>box. Internet mail is not secure and should not be used to transmit confidential</a:t>
            </a:r>
          </a:p>
          <a:p>
            <a:r>
              <a:rPr lang="en-US" dirty="0">
                <a:solidFill>
                  <a:srgbClr val="565D63"/>
                </a:solidFill>
              </a:rPr>
              <a:t>information.</a:t>
            </a:r>
          </a:p>
          <a:p>
            <a:endParaRPr lang="en-US" b="1" i="1" dirty="0">
              <a:solidFill>
                <a:srgbClr val="565D63"/>
              </a:solidFill>
            </a:endParaRPr>
          </a:p>
          <a:p>
            <a:r>
              <a:rPr lang="en-US" sz="3100" b="1" i="1" dirty="0">
                <a:solidFill>
                  <a:srgbClr val="565D63"/>
                </a:solidFill>
              </a:rPr>
              <a:t>15.4 Protecting data files</a:t>
            </a:r>
          </a:p>
          <a:p>
            <a:r>
              <a:rPr lang="en-US" sz="3100" dirty="0">
                <a:solidFill>
                  <a:srgbClr val="565D63"/>
                </a:solidFill>
              </a:rPr>
              <a:t>All electronic files used at home </a:t>
            </a:r>
            <a:r>
              <a:rPr lang="en-US" sz="3100" i="1" dirty="0">
                <a:solidFill>
                  <a:srgbClr val="565D63"/>
                </a:solidFill>
              </a:rPr>
              <a:t>must </a:t>
            </a:r>
            <a:r>
              <a:rPr lang="en-US" sz="3100" dirty="0">
                <a:solidFill>
                  <a:srgbClr val="565D63"/>
                </a:solidFill>
              </a:rPr>
              <a:t>be protected at least by file level password</a:t>
            </a:r>
          </a:p>
          <a:p>
            <a:r>
              <a:rPr lang="en-US" sz="3100" dirty="0">
                <a:solidFill>
                  <a:srgbClr val="565D63"/>
                </a:solidFill>
              </a:rPr>
              <a:t>control. All sensitive information must be encrypted</a:t>
            </a:r>
          </a:p>
          <a:p>
            <a:endParaRPr lang="en-US" b="1" i="1" dirty="0">
              <a:solidFill>
                <a:srgbClr val="565D63"/>
              </a:solidFill>
            </a:endParaRPr>
          </a:p>
          <a:p>
            <a:r>
              <a:rPr lang="en-US" b="1" i="1" dirty="0">
                <a:solidFill>
                  <a:srgbClr val="565D63"/>
                </a:solidFill>
              </a:rPr>
              <a:t>15.5 Use of privately owned IT equipment when at home</a:t>
            </a:r>
          </a:p>
          <a:p>
            <a:r>
              <a:rPr lang="en-US" dirty="0">
                <a:solidFill>
                  <a:srgbClr val="565D63"/>
                </a:solidFill>
              </a:rPr>
              <a:t>General Internet access carries with it a security risk of downloading viruses or</a:t>
            </a:r>
          </a:p>
          <a:p>
            <a:r>
              <a:rPr lang="en-US" dirty="0">
                <a:solidFill>
                  <a:srgbClr val="565D63"/>
                </a:solidFill>
              </a:rPr>
              <a:t>programs that can look around a network and infiltrate password security systems.</a:t>
            </a:r>
          </a:p>
          <a:p>
            <a:r>
              <a:rPr lang="en-US" dirty="0">
                <a:solidFill>
                  <a:srgbClr val="565D63"/>
                </a:solidFill>
              </a:rPr>
              <a:t>This information can then be sent back to the originator of the program in order to</a:t>
            </a:r>
          </a:p>
          <a:p>
            <a:r>
              <a:rPr lang="en-US" dirty="0">
                <a:solidFill>
                  <a:srgbClr val="565D63"/>
                </a:solidFill>
              </a:rPr>
              <a:t>allow them </a:t>
            </a:r>
            <a:r>
              <a:rPr lang="en-US" dirty="0" err="1">
                <a:solidFill>
                  <a:srgbClr val="565D63"/>
                </a:solidFill>
              </a:rPr>
              <a:t>unauthorised</a:t>
            </a:r>
            <a:r>
              <a:rPr lang="en-US" dirty="0">
                <a:solidFill>
                  <a:srgbClr val="565D63"/>
                </a:solidFill>
              </a:rPr>
              <a:t> access to our systems. Therefore you must use care when</a:t>
            </a:r>
          </a:p>
          <a:p>
            <a:r>
              <a:rPr lang="en-US" dirty="0">
                <a:solidFill>
                  <a:srgbClr val="565D63"/>
                </a:solidFill>
              </a:rPr>
              <a:t>transferring data between your home PC and Bristol City Council network. All home</a:t>
            </a:r>
          </a:p>
          <a:p>
            <a:r>
              <a:rPr lang="en-US" dirty="0">
                <a:solidFill>
                  <a:srgbClr val="565D63"/>
                </a:solidFill>
              </a:rPr>
              <a:t>PCs which are used for the manipulation of Bristol City Council data must have a</a:t>
            </a:r>
          </a:p>
          <a:p>
            <a:r>
              <a:rPr lang="en-US" dirty="0">
                <a:solidFill>
                  <a:srgbClr val="565D63"/>
                </a:solidFill>
              </a:rPr>
              <a:t>current virus checker.</a:t>
            </a:r>
          </a:p>
          <a:p>
            <a:endParaRPr lang="en-US" b="1" i="1" dirty="0">
              <a:solidFill>
                <a:srgbClr val="565D63"/>
              </a:solidFill>
            </a:endParaRPr>
          </a:p>
          <a:p>
            <a:r>
              <a:rPr lang="en-US" b="1" i="1" dirty="0">
                <a:solidFill>
                  <a:srgbClr val="565D63"/>
                </a:solidFill>
              </a:rPr>
              <a:t>15.6 Transportation of data or confidential documents</a:t>
            </a:r>
          </a:p>
          <a:p>
            <a:r>
              <a:rPr lang="en-US" dirty="0">
                <a:solidFill>
                  <a:srgbClr val="565D63"/>
                </a:solidFill>
              </a:rPr>
              <a:t>You should take reasonable care to </a:t>
            </a:r>
            <a:r>
              <a:rPr lang="en-US" dirty="0" err="1">
                <a:solidFill>
                  <a:srgbClr val="565D63"/>
                </a:solidFill>
              </a:rPr>
              <a:t>minimise</a:t>
            </a:r>
            <a:r>
              <a:rPr lang="en-US" dirty="0">
                <a:solidFill>
                  <a:srgbClr val="565D63"/>
                </a:solidFill>
              </a:rPr>
              <a:t> the risk of theft or damage, IT</a:t>
            </a:r>
          </a:p>
          <a:p>
            <a:r>
              <a:rPr lang="en-US" dirty="0">
                <a:solidFill>
                  <a:srgbClr val="565D63"/>
                </a:solidFill>
              </a:rPr>
              <a:t>equipment must be transported in a clean, secure environment. During transfer of</a:t>
            </a:r>
          </a:p>
          <a:p>
            <a:r>
              <a:rPr lang="en-US" dirty="0">
                <a:solidFill>
                  <a:srgbClr val="565D63"/>
                </a:solidFill>
              </a:rPr>
              <a:t>equipment between home and work you should keep the equipment out of sight and</a:t>
            </a:r>
          </a:p>
          <a:p>
            <a:r>
              <a:rPr lang="en-US" dirty="0">
                <a:solidFill>
                  <a:srgbClr val="565D63"/>
                </a:solidFill>
              </a:rPr>
              <a:t>not leave it unattended at any time.</a:t>
            </a:r>
          </a:p>
          <a:p>
            <a:endParaRPr lang="en-US" b="1" i="1" dirty="0">
              <a:solidFill>
                <a:srgbClr val="565D63"/>
              </a:solidFill>
            </a:endParaRPr>
          </a:p>
          <a:p>
            <a:r>
              <a:rPr lang="en-US" b="1" i="1" dirty="0">
                <a:solidFill>
                  <a:srgbClr val="565D63"/>
                </a:solidFill>
              </a:rPr>
              <a:t>15.7 Storage of Equipment</a:t>
            </a:r>
          </a:p>
          <a:p>
            <a:r>
              <a:rPr lang="en-US" dirty="0">
                <a:solidFill>
                  <a:srgbClr val="565D63"/>
                </a:solidFill>
              </a:rPr>
              <a:t>You should take all reasonable steps to </a:t>
            </a:r>
            <a:r>
              <a:rPr lang="en-US" dirty="0" err="1">
                <a:solidFill>
                  <a:srgbClr val="565D63"/>
                </a:solidFill>
              </a:rPr>
              <a:t>minimise</a:t>
            </a:r>
            <a:r>
              <a:rPr lang="en-US" dirty="0">
                <a:solidFill>
                  <a:srgbClr val="565D63"/>
                </a:solidFill>
              </a:rPr>
              <a:t> the visibility of computer</a:t>
            </a:r>
          </a:p>
          <a:p>
            <a:endParaRPr lang="en-US" b="1" i="1" dirty="0">
              <a:solidFill>
                <a:srgbClr val="565D63"/>
              </a:solidFill>
            </a:endParaRPr>
          </a:p>
          <a:p>
            <a:r>
              <a:rPr lang="en-US" sz="3400" b="1" i="1" dirty="0">
                <a:solidFill>
                  <a:srgbClr val="565D63"/>
                </a:solidFill>
              </a:rPr>
              <a:t>15.8 Storage of confidential data or reports</a:t>
            </a:r>
          </a:p>
          <a:p>
            <a:r>
              <a:rPr lang="en-US" sz="3400" dirty="0">
                <a:solidFill>
                  <a:srgbClr val="565D63"/>
                </a:solidFill>
              </a:rPr>
              <a:t>You should secure confidential data or reports that you are not actively using in the</a:t>
            </a:r>
          </a:p>
          <a:p>
            <a:r>
              <a:rPr lang="en-US" sz="3400" dirty="0">
                <a:solidFill>
                  <a:srgbClr val="565D63"/>
                </a:solidFill>
              </a:rPr>
              <a:t>most secure area of your home.</a:t>
            </a:r>
          </a:p>
          <a:p>
            <a:endParaRPr lang="en-US" dirty="0">
              <a:solidFill>
                <a:srgbClr val="565D63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78384" y="1772816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30934" y="1804500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83484" y="1836184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36034" y="1867868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188584" y="1899552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1134" y="1931236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93684" y="1962920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6234" y="1994604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98784" y="2026288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51334" y="2057972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03884" y="2089656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56434" y="2121340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08984" y="2153024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561534" y="2184708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14084" y="2216392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66634" y="2248076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19184" y="2279760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171734" y="2311444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324284" y="2343128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76834" y="2374812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629384" y="2406496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781934" y="2438180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934484" y="2469864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87034" y="2501548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239584" y="2533232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92144" y="2564904"/>
            <a:ext cx="288032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rmAutofit/>
          </a:bodyPr>
          <a:lstStyle/>
          <a:p>
            <a:pPr algn="r"/>
            <a:r>
              <a:rPr lang="en-GB" dirty="0">
                <a:solidFill>
                  <a:srgbClr val="565D63"/>
                </a:solidFill>
              </a:rPr>
              <a:t>… Page 49  </a:t>
            </a:r>
            <a:endParaRPr lang="en-US" dirty="0">
              <a:solidFill>
                <a:srgbClr val="56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PDF"/>
          <p:cNvGrpSpPr/>
          <p:nvPr/>
        </p:nvGrpSpPr>
        <p:grpSpPr>
          <a:xfrm>
            <a:off x="4701322" y="2444712"/>
            <a:ext cx="572729" cy="601220"/>
            <a:chOff x="3842657" y="2467428"/>
            <a:chExt cx="572729" cy="601220"/>
          </a:xfrm>
        </p:grpSpPr>
        <p:pic>
          <p:nvPicPr>
            <p:cNvPr id="159" name="Grafik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57" y="2505457"/>
              <a:ext cx="572729" cy="563191"/>
            </a:xfrm>
            <a:prstGeom prst="rect">
              <a:avLst/>
            </a:prstGeom>
          </p:spPr>
        </p:pic>
        <p:pic>
          <p:nvPicPr>
            <p:cNvPr id="160" name="Bild 20" descr="861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29" y="2467428"/>
              <a:ext cx="395513" cy="395513"/>
            </a:xfrm>
            <a:prstGeom prst="rect">
              <a:avLst/>
            </a:prstGeom>
          </p:spPr>
        </p:pic>
      </p:grpSp>
      <p:grpSp>
        <p:nvGrpSpPr>
          <p:cNvPr id="161" name="Word"/>
          <p:cNvGrpSpPr/>
          <p:nvPr/>
        </p:nvGrpSpPr>
        <p:grpSpPr>
          <a:xfrm>
            <a:off x="4512952" y="4501927"/>
            <a:ext cx="572729" cy="602017"/>
            <a:chOff x="3653972" y="4571202"/>
            <a:chExt cx="572729" cy="602017"/>
          </a:xfrm>
        </p:grpSpPr>
        <p:pic>
          <p:nvPicPr>
            <p:cNvPr id="162" name="Grafik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72" y="4610028"/>
              <a:ext cx="572729" cy="563191"/>
            </a:xfrm>
            <a:prstGeom prst="rect">
              <a:avLst/>
            </a:prstGeom>
          </p:spPr>
        </p:pic>
        <p:pic>
          <p:nvPicPr>
            <p:cNvPr id="163" name="Picture 2" descr="https://www.phmsociety.org/sites/phmsociety.org/files/MSWord2013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370" y="4571202"/>
              <a:ext cx="192928" cy="19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Powerpoint"/>
          <p:cNvGrpSpPr/>
          <p:nvPr/>
        </p:nvGrpSpPr>
        <p:grpSpPr>
          <a:xfrm>
            <a:off x="3131471" y="5403271"/>
            <a:ext cx="597125" cy="636845"/>
            <a:chOff x="2272491" y="5472546"/>
            <a:chExt cx="597125" cy="636845"/>
          </a:xfrm>
        </p:grpSpPr>
        <p:pic>
          <p:nvPicPr>
            <p:cNvPr id="165" name="Grafik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87" y="5546200"/>
              <a:ext cx="572729" cy="563191"/>
            </a:xfrm>
            <a:prstGeom prst="rect">
              <a:avLst/>
            </a:prstGeom>
          </p:spPr>
        </p:pic>
        <p:grpSp>
          <p:nvGrpSpPr>
            <p:cNvPr id="166" name="Gruppieren 47"/>
            <p:cNvGrpSpPr/>
            <p:nvPr/>
          </p:nvGrpSpPr>
          <p:grpSpPr>
            <a:xfrm>
              <a:off x="2272491" y="5472546"/>
              <a:ext cx="350646" cy="251704"/>
              <a:chOff x="2272491" y="5472546"/>
              <a:chExt cx="350646" cy="251704"/>
            </a:xfrm>
          </p:grpSpPr>
          <p:sp>
            <p:nvSpPr>
              <p:cNvPr id="167" name="Rechteck 39"/>
              <p:cNvSpPr/>
              <p:nvPr/>
            </p:nvSpPr>
            <p:spPr>
              <a:xfrm>
                <a:off x="2352384" y="5528585"/>
                <a:ext cx="198000" cy="134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8" name="Picture 4" descr="http://omnitechsupport-reviews.com/wp-content/uploads/2013/09/239091_567_powerpoint2013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491" y="5472546"/>
                <a:ext cx="350646" cy="251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9" name="Excel"/>
          <p:cNvGrpSpPr/>
          <p:nvPr/>
        </p:nvGrpSpPr>
        <p:grpSpPr>
          <a:xfrm>
            <a:off x="1457928" y="4470433"/>
            <a:ext cx="572729" cy="611258"/>
            <a:chOff x="488109" y="4595128"/>
            <a:chExt cx="572729" cy="611258"/>
          </a:xfrm>
        </p:grpSpPr>
        <p:pic>
          <p:nvPicPr>
            <p:cNvPr id="170" name="Grafik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09" y="4643195"/>
              <a:ext cx="572729" cy="563191"/>
            </a:xfrm>
            <a:prstGeom prst="rect">
              <a:avLst/>
            </a:prstGeom>
          </p:spPr>
        </p:pic>
        <p:grpSp>
          <p:nvGrpSpPr>
            <p:cNvPr id="171" name="Gruppieren 54"/>
            <p:cNvGrpSpPr/>
            <p:nvPr/>
          </p:nvGrpSpPr>
          <p:grpSpPr>
            <a:xfrm>
              <a:off x="513612" y="4595128"/>
              <a:ext cx="203495" cy="203495"/>
              <a:chOff x="372061" y="4224323"/>
              <a:chExt cx="443343" cy="443343"/>
            </a:xfrm>
          </p:grpSpPr>
          <p:sp>
            <p:nvSpPr>
              <p:cNvPr id="172" name="Rechteck 48"/>
              <p:cNvSpPr/>
              <p:nvPr/>
            </p:nvSpPr>
            <p:spPr>
              <a:xfrm>
                <a:off x="421640" y="4312920"/>
                <a:ext cx="365533" cy="260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3" name="Picture 6" descr="https://wordpress.training-nyc.com/wp-content/uploads/2014/04/excel_201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061" y="4224323"/>
                <a:ext cx="443343" cy="443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4" name="Mai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66" y="3047473"/>
            <a:ext cx="510653" cy="502149"/>
          </a:xfrm>
          <a:prstGeom prst="rect">
            <a:avLst/>
          </a:prstGeom>
        </p:spPr>
      </p:pic>
      <p:grpSp>
        <p:nvGrpSpPr>
          <p:cNvPr id="89" name="Person 1"/>
          <p:cNvGrpSpPr/>
          <p:nvPr/>
        </p:nvGrpSpPr>
        <p:grpSpPr>
          <a:xfrm>
            <a:off x="10043467" y="2959910"/>
            <a:ext cx="837542" cy="778015"/>
            <a:chOff x="5394708" y="3734335"/>
            <a:chExt cx="837542" cy="778015"/>
          </a:xfrm>
        </p:grpSpPr>
        <p:pic>
          <p:nvPicPr>
            <p:cNvPr id="90" name="Grafik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708" y="3734335"/>
              <a:ext cx="661332" cy="650320"/>
            </a:xfrm>
            <a:prstGeom prst="rect">
              <a:avLst/>
            </a:prstGeom>
          </p:spPr>
        </p:pic>
        <p:pic>
          <p:nvPicPr>
            <p:cNvPr id="91" name="Grafik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18" y="3862030"/>
              <a:ext cx="661332" cy="650320"/>
            </a:xfrm>
            <a:prstGeom prst="rect">
              <a:avLst/>
            </a:prstGeom>
          </p:spPr>
        </p:pic>
      </p:grpSp>
      <p:grpSp>
        <p:nvGrpSpPr>
          <p:cNvPr id="92" name="Person 2"/>
          <p:cNvGrpSpPr/>
          <p:nvPr/>
        </p:nvGrpSpPr>
        <p:grpSpPr>
          <a:xfrm>
            <a:off x="10009704" y="4058757"/>
            <a:ext cx="871305" cy="797428"/>
            <a:chOff x="6562524" y="4564035"/>
            <a:chExt cx="871305" cy="797428"/>
          </a:xfrm>
        </p:grpSpPr>
        <p:pic>
          <p:nvPicPr>
            <p:cNvPr id="93" name="Grafik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24" y="4564035"/>
              <a:ext cx="661332" cy="650320"/>
            </a:xfrm>
            <a:prstGeom prst="rect">
              <a:avLst/>
            </a:prstGeom>
          </p:spPr>
        </p:pic>
        <p:pic>
          <p:nvPicPr>
            <p:cNvPr id="94" name="Grafik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497" y="4711143"/>
              <a:ext cx="661332" cy="650320"/>
            </a:xfrm>
            <a:prstGeom prst="rect">
              <a:avLst/>
            </a:prstGeom>
          </p:spPr>
        </p:pic>
      </p:grpSp>
      <p:pic>
        <p:nvPicPr>
          <p:cNvPr id="95" name="Building Small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19" y="1540712"/>
            <a:ext cx="826839" cy="1098366"/>
          </a:xfrm>
          <a:prstGeom prst="rect">
            <a:avLst/>
          </a:prstGeom>
        </p:spPr>
      </p:pic>
      <p:grpSp>
        <p:nvGrpSpPr>
          <p:cNvPr id="96" name="Devices"/>
          <p:cNvGrpSpPr/>
          <p:nvPr/>
        </p:nvGrpSpPr>
        <p:grpSpPr>
          <a:xfrm>
            <a:off x="10049880" y="5177016"/>
            <a:ext cx="824716" cy="913180"/>
            <a:chOff x="8134132" y="5010319"/>
            <a:chExt cx="824716" cy="913180"/>
          </a:xfrm>
        </p:grpSpPr>
        <p:pic>
          <p:nvPicPr>
            <p:cNvPr id="97" name="Grafik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516" y="5010319"/>
              <a:ext cx="661332" cy="650320"/>
            </a:xfrm>
            <a:prstGeom prst="rect">
              <a:avLst/>
            </a:prstGeom>
          </p:spPr>
        </p:pic>
        <p:pic>
          <p:nvPicPr>
            <p:cNvPr id="98" name="Grafik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132" y="5273179"/>
              <a:ext cx="661332" cy="650320"/>
            </a:xfrm>
            <a:prstGeom prst="rect">
              <a:avLst/>
            </a:prstGeom>
          </p:spPr>
        </p:pic>
      </p:grpSp>
      <p:pic>
        <p:nvPicPr>
          <p:cNvPr id="99" name="Buildi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93" y="2542894"/>
            <a:ext cx="1897241" cy="2520280"/>
          </a:xfrm>
          <a:prstGeom prst="rect">
            <a:avLst/>
          </a:prstGeom>
        </p:spPr>
      </p:pic>
      <p:pic>
        <p:nvPicPr>
          <p:cNvPr id="100" name="SAP" descr="http://npcloud.org/wp-content/uploads/2012/02/SAP-Logo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17" y="3960061"/>
            <a:ext cx="759290" cy="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SAP Sec"/>
          <p:cNvSpPr/>
          <p:nvPr/>
        </p:nvSpPr>
        <p:spPr>
          <a:xfrm>
            <a:off x="1637593" y="3814195"/>
            <a:ext cx="1080120" cy="648072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Oracl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1" y="5187854"/>
            <a:ext cx="976415" cy="1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Oracle Sep"/>
          <p:cNvSpPr/>
          <p:nvPr/>
        </p:nvSpPr>
        <p:spPr>
          <a:xfrm>
            <a:off x="1889705" y="5073370"/>
            <a:ext cx="1255833" cy="402517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DB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8" y="2060747"/>
            <a:ext cx="997620" cy="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DB2 Sec"/>
          <p:cNvSpPr/>
          <p:nvPr/>
        </p:nvSpPr>
        <p:spPr>
          <a:xfrm>
            <a:off x="1948154" y="1962623"/>
            <a:ext cx="1170000" cy="1123454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aptop Bottom Sec"/>
          <p:cNvSpPr/>
          <p:nvPr/>
        </p:nvSpPr>
        <p:spPr>
          <a:xfrm>
            <a:off x="3635690" y="5091086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aptop Top Sec"/>
          <p:cNvSpPr/>
          <p:nvPr/>
        </p:nvSpPr>
        <p:spPr>
          <a:xfrm>
            <a:off x="3645213" y="2145331"/>
            <a:ext cx="867600" cy="694800"/>
          </a:xfrm>
          <a:prstGeom prst="roundRect">
            <a:avLst/>
          </a:prstGeom>
          <a:noFill/>
          <a:ln w="15875">
            <a:solidFill>
              <a:srgbClr val="E73E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aptop Mid Sec"/>
          <p:cNvSpPr/>
          <p:nvPr/>
        </p:nvSpPr>
        <p:spPr>
          <a:xfrm>
            <a:off x="4122133" y="3678388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irewall Dotted"/>
          <p:cNvSpPr/>
          <p:nvPr/>
        </p:nvSpPr>
        <p:spPr>
          <a:xfrm>
            <a:off x="1054800" y="1508400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0" name="Firewall With Web Dotted"/>
          <p:cNvGrpSpPr/>
          <p:nvPr/>
        </p:nvGrpSpPr>
        <p:grpSpPr>
          <a:xfrm>
            <a:off x="5230800" y="343440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111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12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" name="Laptop Top1"/>
          <p:cNvGrpSpPr/>
          <p:nvPr/>
        </p:nvGrpSpPr>
        <p:grpSpPr>
          <a:xfrm>
            <a:off x="3723134" y="2180732"/>
            <a:ext cx="700867" cy="689195"/>
            <a:chOff x="4519365" y="1370120"/>
            <a:chExt cx="1936648" cy="1904400"/>
          </a:xfrm>
        </p:grpSpPr>
        <p:pic>
          <p:nvPicPr>
            <p:cNvPr id="114" name="Grafik 1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65" y="1370120"/>
              <a:ext cx="1936648" cy="1904400"/>
            </a:xfrm>
            <a:prstGeom prst="rect">
              <a:avLst/>
            </a:prstGeom>
          </p:spPr>
        </p:pic>
        <p:pic>
          <p:nvPicPr>
            <p:cNvPr id="115" name="Grafik 1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722232" y="1561144"/>
              <a:ext cx="1493467" cy="780312"/>
            </a:xfrm>
            <a:prstGeom prst="rect">
              <a:avLst/>
            </a:prstGeom>
          </p:spPr>
        </p:pic>
      </p:grpSp>
      <p:grpSp>
        <p:nvGrpSpPr>
          <p:cNvPr id="116" name="Laptop Med1"/>
          <p:cNvGrpSpPr/>
          <p:nvPr/>
        </p:nvGrpSpPr>
        <p:grpSpPr>
          <a:xfrm>
            <a:off x="4226340" y="3765099"/>
            <a:ext cx="700867" cy="689195"/>
            <a:chOff x="4787353" y="1370120"/>
            <a:chExt cx="1936651" cy="1904400"/>
          </a:xfrm>
        </p:grpSpPr>
        <p:pic>
          <p:nvPicPr>
            <p:cNvPr id="117" name="Grafik 1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353" y="1370120"/>
              <a:ext cx="1936651" cy="1904400"/>
            </a:xfrm>
            <a:prstGeom prst="rect">
              <a:avLst/>
            </a:prstGeom>
          </p:spPr>
        </p:pic>
        <p:pic>
          <p:nvPicPr>
            <p:cNvPr id="118" name="Grafik 1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959090" y="1561144"/>
              <a:ext cx="1493466" cy="780312"/>
            </a:xfrm>
            <a:prstGeom prst="rect">
              <a:avLst/>
            </a:prstGeom>
          </p:spPr>
        </p:pic>
      </p:grpSp>
      <p:grpSp>
        <p:nvGrpSpPr>
          <p:cNvPr id="119" name="Laptop Bot1"/>
          <p:cNvGrpSpPr/>
          <p:nvPr/>
        </p:nvGrpSpPr>
        <p:grpSpPr>
          <a:xfrm>
            <a:off x="3717536" y="5125597"/>
            <a:ext cx="700867" cy="689195"/>
            <a:chOff x="5017057" y="1370120"/>
            <a:chExt cx="1936651" cy="1904400"/>
          </a:xfrm>
        </p:grpSpPr>
        <p:pic>
          <p:nvPicPr>
            <p:cNvPr id="120" name="Grafik 1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057" y="1370120"/>
              <a:ext cx="1936651" cy="1904400"/>
            </a:xfrm>
            <a:prstGeom prst="rect">
              <a:avLst/>
            </a:prstGeom>
          </p:spPr>
        </p:pic>
        <p:pic>
          <p:nvPicPr>
            <p:cNvPr id="121" name="Grafik 1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5209153" y="1561145"/>
              <a:ext cx="1493466" cy="780311"/>
            </a:xfrm>
            <a:prstGeom prst="rect">
              <a:avLst/>
            </a:prstGeom>
          </p:spPr>
        </p:pic>
      </p:grpSp>
      <p:pic>
        <p:nvPicPr>
          <p:cNvPr id="122" name="Comment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6" y="3255224"/>
            <a:ext cx="650443" cy="609887"/>
          </a:xfrm>
          <a:prstGeom prst="rect">
            <a:avLst/>
          </a:prstGeom>
        </p:spPr>
      </p:pic>
      <p:pic>
        <p:nvPicPr>
          <p:cNvPr id="123" name="Idea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75736" y="2486204"/>
            <a:ext cx="640924" cy="6009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Information Security – </a:t>
            </a:r>
            <a:r>
              <a:rPr lang="en-GB" dirty="0">
                <a:solidFill>
                  <a:srgbClr val="FF0000"/>
                </a:solidFill>
                <a:latin typeface="Segoe UI Light" pitchFamily="34" charset="0"/>
              </a:rPr>
              <a:t>KISS</a:t>
            </a:r>
            <a:endParaRPr lang="en-US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sp>
        <p:nvSpPr>
          <p:cNvPr id="38" name="Textfeld 10"/>
          <p:cNvSpPr txBox="1"/>
          <p:nvPr/>
        </p:nvSpPr>
        <p:spPr>
          <a:xfrm>
            <a:off x="6096000" y="1228068"/>
            <a:ext cx="3024336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E53138"/>
                </a:soli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Decision Making: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Am I sure it‘s Sensitive?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Am I sure it‘s not Sensitive?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Could it be Sensitive?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C64A07B7-EAC5-4A16-9EED-C3DB70850A29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13</a:t>
            </a:fld>
            <a:endParaRPr lang="en-US" noProof="0"/>
          </a:p>
        </p:txBody>
      </p:sp>
      <p:grpSp>
        <p:nvGrpSpPr>
          <p:cNvPr id="26" name="Group Excel"/>
          <p:cNvGrpSpPr/>
          <p:nvPr/>
        </p:nvGrpSpPr>
        <p:grpSpPr>
          <a:xfrm>
            <a:off x="1454993" y="4396285"/>
            <a:ext cx="572729" cy="759752"/>
            <a:chOff x="1246240" y="5665604"/>
            <a:chExt cx="572729" cy="759752"/>
          </a:xfrm>
        </p:grpSpPr>
        <p:sp>
          <p:nvSpPr>
            <p:cNvPr id="188" name="Laptop Mid Sec"/>
            <p:cNvSpPr/>
            <p:nvPr/>
          </p:nvSpPr>
          <p:spPr>
            <a:xfrm>
              <a:off x="1249599" y="5665604"/>
              <a:ext cx="534489" cy="759752"/>
            </a:xfrm>
            <a:prstGeom prst="roundRect">
              <a:avLst/>
            </a:prstGeom>
            <a:solidFill>
              <a:srgbClr val="FF0000">
                <a:alpha val="29000"/>
              </a:srgb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5" name="Excel"/>
            <p:cNvGrpSpPr/>
            <p:nvPr/>
          </p:nvGrpSpPr>
          <p:grpSpPr>
            <a:xfrm>
              <a:off x="1246240" y="5737527"/>
              <a:ext cx="572729" cy="611258"/>
              <a:chOff x="488109" y="4595128"/>
              <a:chExt cx="572729" cy="611258"/>
            </a:xfrm>
          </p:grpSpPr>
          <p:pic>
            <p:nvPicPr>
              <p:cNvPr id="176" name="Grafik 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109" y="4643195"/>
                <a:ext cx="572729" cy="563191"/>
              </a:xfrm>
              <a:prstGeom prst="rect">
                <a:avLst/>
              </a:prstGeom>
            </p:spPr>
          </p:pic>
          <p:grpSp>
            <p:nvGrpSpPr>
              <p:cNvPr id="177" name="Gruppieren 54"/>
              <p:cNvGrpSpPr/>
              <p:nvPr/>
            </p:nvGrpSpPr>
            <p:grpSpPr>
              <a:xfrm>
                <a:off x="513612" y="4595128"/>
                <a:ext cx="203495" cy="203495"/>
                <a:chOff x="372061" y="4224323"/>
                <a:chExt cx="443343" cy="443343"/>
              </a:xfrm>
            </p:grpSpPr>
            <p:sp>
              <p:nvSpPr>
                <p:cNvPr id="178" name="Rechteck 48"/>
                <p:cNvSpPr/>
                <p:nvPr/>
              </p:nvSpPr>
              <p:spPr>
                <a:xfrm>
                  <a:off x="421640" y="4312920"/>
                  <a:ext cx="365533" cy="2608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9" name="Picture 6" descr="https://wordpress.training-nyc.com/wp-content/uploads/2014/04/excel_2013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061" y="4224323"/>
                  <a:ext cx="443343" cy="4433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7" name="Group Powerpoint"/>
          <p:cNvGrpSpPr/>
          <p:nvPr/>
        </p:nvGrpSpPr>
        <p:grpSpPr>
          <a:xfrm>
            <a:off x="3124432" y="5342096"/>
            <a:ext cx="597125" cy="759752"/>
            <a:chOff x="576252" y="5557428"/>
            <a:chExt cx="597125" cy="759752"/>
          </a:xfrm>
        </p:grpSpPr>
        <p:sp>
          <p:nvSpPr>
            <p:cNvPr id="194" name="Laptop Mid Sec"/>
            <p:cNvSpPr/>
            <p:nvPr/>
          </p:nvSpPr>
          <p:spPr>
            <a:xfrm>
              <a:off x="606424" y="5557428"/>
              <a:ext cx="534489" cy="759752"/>
            </a:xfrm>
            <a:prstGeom prst="roundRect">
              <a:avLst/>
            </a:prstGeom>
            <a:solidFill>
              <a:srgbClr val="E53138">
                <a:alpha val="50000"/>
              </a:srgb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5" name="Powerpoint"/>
            <p:cNvGrpSpPr/>
            <p:nvPr/>
          </p:nvGrpSpPr>
          <p:grpSpPr>
            <a:xfrm>
              <a:off x="576252" y="5618881"/>
              <a:ext cx="597125" cy="636845"/>
              <a:chOff x="2272491" y="5472546"/>
              <a:chExt cx="597125" cy="636845"/>
            </a:xfrm>
          </p:grpSpPr>
          <p:pic>
            <p:nvPicPr>
              <p:cNvPr id="196" name="Grafik 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887" y="5546200"/>
                <a:ext cx="572729" cy="563191"/>
              </a:xfrm>
              <a:prstGeom prst="rect">
                <a:avLst/>
              </a:prstGeom>
            </p:spPr>
          </p:pic>
          <p:grpSp>
            <p:nvGrpSpPr>
              <p:cNvPr id="197" name="Gruppieren 47"/>
              <p:cNvGrpSpPr/>
              <p:nvPr/>
            </p:nvGrpSpPr>
            <p:grpSpPr>
              <a:xfrm>
                <a:off x="2272491" y="5472546"/>
                <a:ext cx="350646" cy="251704"/>
                <a:chOff x="2272491" y="5472546"/>
                <a:chExt cx="350646" cy="251704"/>
              </a:xfrm>
            </p:grpSpPr>
            <p:sp>
              <p:nvSpPr>
                <p:cNvPr id="198" name="Rechteck 39"/>
                <p:cNvSpPr/>
                <p:nvPr/>
              </p:nvSpPr>
              <p:spPr>
                <a:xfrm>
                  <a:off x="2352384" y="5528585"/>
                  <a:ext cx="198000" cy="134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9" name="Picture 4" descr="http://omnitechsupport-reviews.com/wp-content/uploads/2013/09/239091_567_powerpoint2013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2491" y="5472546"/>
                  <a:ext cx="350646" cy="251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8" name="Group 27"/>
          <p:cNvGrpSpPr/>
          <p:nvPr/>
        </p:nvGrpSpPr>
        <p:grpSpPr>
          <a:xfrm>
            <a:off x="4508323" y="4420219"/>
            <a:ext cx="572729" cy="759752"/>
            <a:chOff x="5354160" y="5532265"/>
            <a:chExt cx="572729" cy="759752"/>
          </a:xfrm>
        </p:grpSpPr>
        <p:sp>
          <p:nvSpPr>
            <p:cNvPr id="201" name="Laptop Mid Sec"/>
            <p:cNvSpPr/>
            <p:nvPr/>
          </p:nvSpPr>
          <p:spPr>
            <a:xfrm>
              <a:off x="5375528" y="5532265"/>
              <a:ext cx="534489" cy="759752"/>
            </a:xfrm>
            <a:prstGeom prst="roundRect">
              <a:avLst/>
            </a:pr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Word"/>
            <p:cNvGrpSpPr/>
            <p:nvPr/>
          </p:nvGrpSpPr>
          <p:grpSpPr>
            <a:xfrm>
              <a:off x="5354160" y="5611132"/>
              <a:ext cx="572729" cy="602017"/>
              <a:chOff x="3653972" y="4571202"/>
              <a:chExt cx="572729" cy="602017"/>
            </a:xfrm>
          </p:grpSpPr>
          <p:pic>
            <p:nvPicPr>
              <p:cNvPr id="204" name="Grafik 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3972" y="4610028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205" name="Picture 2" descr="https://www.phmsociety.org/sites/phmsociety.org/files/MSWord2013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370" y="4571202"/>
                <a:ext cx="192928" cy="192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Mail"/>
          <p:cNvGrpSpPr/>
          <p:nvPr/>
        </p:nvGrpSpPr>
        <p:grpSpPr>
          <a:xfrm>
            <a:off x="4555933" y="3041596"/>
            <a:ext cx="734009" cy="518520"/>
            <a:chOff x="6022745" y="2665666"/>
            <a:chExt cx="734009" cy="518520"/>
          </a:xfrm>
        </p:grpSpPr>
        <p:sp>
          <p:nvSpPr>
            <p:cNvPr id="209" name="Laptop Mid Sec"/>
            <p:cNvSpPr/>
            <p:nvPr/>
          </p:nvSpPr>
          <p:spPr>
            <a:xfrm>
              <a:off x="6022745" y="2671668"/>
              <a:ext cx="734009" cy="512518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0" name="Mail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422" y="2665666"/>
              <a:ext cx="510653" cy="502149"/>
            </a:xfrm>
            <a:prstGeom prst="rect">
              <a:avLst/>
            </a:prstGeom>
          </p:spPr>
        </p:pic>
      </p:grpSp>
      <p:grpSp>
        <p:nvGrpSpPr>
          <p:cNvPr id="30" name="Group PDF"/>
          <p:cNvGrpSpPr/>
          <p:nvPr/>
        </p:nvGrpSpPr>
        <p:grpSpPr>
          <a:xfrm>
            <a:off x="4711764" y="2395221"/>
            <a:ext cx="572729" cy="759752"/>
            <a:chOff x="6382436" y="2610858"/>
            <a:chExt cx="572729" cy="759752"/>
          </a:xfrm>
        </p:grpSpPr>
        <p:sp>
          <p:nvSpPr>
            <p:cNvPr id="214" name="Laptop Mid Sec"/>
            <p:cNvSpPr/>
            <p:nvPr/>
          </p:nvSpPr>
          <p:spPr>
            <a:xfrm>
              <a:off x="6420676" y="2610858"/>
              <a:ext cx="534489" cy="759752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6" name="PDF"/>
            <p:cNvGrpSpPr/>
            <p:nvPr/>
          </p:nvGrpSpPr>
          <p:grpSpPr>
            <a:xfrm>
              <a:off x="6382436" y="2681236"/>
              <a:ext cx="572729" cy="601220"/>
              <a:chOff x="3842657" y="2467428"/>
              <a:chExt cx="572729" cy="601220"/>
            </a:xfrm>
          </p:grpSpPr>
          <p:pic>
            <p:nvPicPr>
              <p:cNvPr id="217" name="Grafik 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2657" y="2505457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218" name="Bild 20" descr="8616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429" y="2467428"/>
                <a:ext cx="395513" cy="395513"/>
              </a:xfrm>
              <a:prstGeom prst="rect">
                <a:avLst/>
              </a:prstGeom>
            </p:spPr>
          </p:pic>
        </p:grpSp>
      </p:grpSp>
      <p:sp>
        <p:nvSpPr>
          <p:cNvPr id="18" name="Excel Red Cover"/>
          <p:cNvSpPr/>
          <p:nvPr/>
        </p:nvSpPr>
        <p:spPr>
          <a:xfrm>
            <a:off x="1463735" y="4394111"/>
            <a:ext cx="533334" cy="755556"/>
          </a:xfrm>
          <a:prstGeom prst="roundRect">
            <a:avLst/>
          </a:prstGeom>
          <a:solidFill>
            <a:srgbClr val="E5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PowerPoint Red Cover"/>
          <p:cNvSpPr/>
          <p:nvPr/>
        </p:nvSpPr>
        <p:spPr>
          <a:xfrm>
            <a:off x="3153685" y="5335924"/>
            <a:ext cx="533334" cy="755556"/>
          </a:xfrm>
          <a:prstGeom prst="roundRect">
            <a:avLst/>
          </a:prstGeom>
          <a:solidFill>
            <a:srgbClr val="E5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Word Green Cover"/>
          <p:cNvSpPr/>
          <p:nvPr/>
        </p:nvSpPr>
        <p:spPr>
          <a:xfrm>
            <a:off x="4532502" y="4419188"/>
            <a:ext cx="533334" cy="7555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Mail Orange Cover"/>
          <p:cNvSpPr/>
          <p:nvPr/>
        </p:nvSpPr>
        <p:spPr>
          <a:xfrm rot="16200000">
            <a:off x="4663261" y="2935487"/>
            <a:ext cx="498769" cy="734009"/>
          </a:xfrm>
          <a:prstGeom prst="round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PDF Orange Cover"/>
          <p:cNvSpPr/>
          <p:nvPr/>
        </p:nvSpPr>
        <p:spPr>
          <a:xfrm>
            <a:off x="4746156" y="2393225"/>
            <a:ext cx="533334" cy="742221"/>
          </a:xfrm>
          <a:prstGeom prst="round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 bldLvl="2"/>
      <p:bldP spid="18" grpId="0" uiExpand="1" animBg="1"/>
      <p:bldP spid="18" grpId="1" uiExpand="1" animBg="1"/>
      <p:bldP spid="80" grpId="0" uiExpand="1" animBg="1"/>
      <p:bldP spid="80" grpId="1" uiExpand="1" animBg="1"/>
      <p:bldP spid="81" grpId="0" uiExpand="1" animBg="1"/>
      <p:bldP spid="81" grpId="1" uiExpand="1" animBg="1"/>
      <p:bldP spid="83" grpId="0" animBg="1"/>
      <p:bldP spid="83" grpId="1" animBg="1"/>
      <p:bldP spid="82" grpId="0" animBg="1"/>
      <p:bldP spid="8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Person 1"/>
          <p:cNvGrpSpPr/>
          <p:nvPr/>
        </p:nvGrpSpPr>
        <p:grpSpPr>
          <a:xfrm>
            <a:off x="10043467" y="2959910"/>
            <a:ext cx="837542" cy="778015"/>
            <a:chOff x="5394708" y="3734335"/>
            <a:chExt cx="837542" cy="778015"/>
          </a:xfrm>
        </p:grpSpPr>
        <p:pic>
          <p:nvPicPr>
            <p:cNvPr id="90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708" y="3734335"/>
              <a:ext cx="661332" cy="650320"/>
            </a:xfrm>
            <a:prstGeom prst="rect">
              <a:avLst/>
            </a:prstGeom>
          </p:spPr>
        </p:pic>
        <p:pic>
          <p:nvPicPr>
            <p:cNvPr id="91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18" y="3862030"/>
              <a:ext cx="661332" cy="650320"/>
            </a:xfrm>
            <a:prstGeom prst="rect">
              <a:avLst/>
            </a:prstGeom>
          </p:spPr>
        </p:pic>
      </p:grpSp>
      <p:grpSp>
        <p:nvGrpSpPr>
          <p:cNvPr id="92" name="Person 2"/>
          <p:cNvGrpSpPr/>
          <p:nvPr/>
        </p:nvGrpSpPr>
        <p:grpSpPr>
          <a:xfrm>
            <a:off x="10009704" y="4058757"/>
            <a:ext cx="871305" cy="797428"/>
            <a:chOff x="6562524" y="4564035"/>
            <a:chExt cx="871305" cy="797428"/>
          </a:xfrm>
        </p:grpSpPr>
        <p:pic>
          <p:nvPicPr>
            <p:cNvPr id="93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24" y="4564035"/>
              <a:ext cx="661332" cy="650320"/>
            </a:xfrm>
            <a:prstGeom prst="rect">
              <a:avLst/>
            </a:prstGeom>
          </p:spPr>
        </p:pic>
        <p:pic>
          <p:nvPicPr>
            <p:cNvPr id="94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497" y="4711143"/>
              <a:ext cx="661332" cy="650320"/>
            </a:xfrm>
            <a:prstGeom prst="rect">
              <a:avLst/>
            </a:prstGeom>
          </p:spPr>
        </p:pic>
      </p:grpSp>
      <p:pic>
        <p:nvPicPr>
          <p:cNvPr id="95" name="Building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19" y="1540712"/>
            <a:ext cx="826839" cy="1098366"/>
          </a:xfrm>
          <a:prstGeom prst="rect">
            <a:avLst/>
          </a:prstGeom>
        </p:spPr>
      </p:pic>
      <p:grpSp>
        <p:nvGrpSpPr>
          <p:cNvPr id="96" name="Devices"/>
          <p:cNvGrpSpPr/>
          <p:nvPr/>
        </p:nvGrpSpPr>
        <p:grpSpPr>
          <a:xfrm>
            <a:off x="10049880" y="5177016"/>
            <a:ext cx="824716" cy="913180"/>
            <a:chOff x="8134132" y="5010319"/>
            <a:chExt cx="824716" cy="913180"/>
          </a:xfrm>
        </p:grpSpPr>
        <p:pic>
          <p:nvPicPr>
            <p:cNvPr id="97" name="Grafik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516" y="5010319"/>
              <a:ext cx="661332" cy="650320"/>
            </a:xfrm>
            <a:prstGeom prst="rect">
              <a:avLst/>
            </a:prstGeom>
          </p:spPr>
        </p:pic>
        <p:pic>
          <p:nvPicPr>
            <p:cNvPr id="98" name="Grafik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132" y="5273179"/>
              <a:ext cx="661332" cy="650320"/>
            </a:xfrm>
            <a:prstGeom prst="rect">
              <a:avLst/>
            </a:prstGeom>
          </p:spPr>
        </p:pic>
      </p:grpSp>
      <p:pic>
        <p:nvPicPr>
          <p:cNvPr id="99" name="Build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93" y="2542894"/>
            <a:ext cx="1897241" cy="2520280"/>
          </a:xfrm>
          <a:prstGeom prst="rect">
            <a:avLst/>
          </a:prstGeom>
        </p:spPr>
      </p:pic>
      <p:pic>
        <p:nvPicPr>
          <p:cNvPr id="100" name="SAP" descr="http://npcloud.org/wp-content/uploads/2012/02/SAP-Logo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17" y="3960061"/>
            <a:ext cx="759290" cy="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SAP Sec"/>
          <p:cNvSpPr/>
          <p:nvPr/>
        </p:nvSpPr>
        <p:spPr>
          <a:xfrm>
            <a:off x="1637593" y="3814195"/>
            <a:ext cx="1080120" cy="648072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Orac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1" y="5187854"/>
            <a:ext cx="976415" cy="1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Oracle Sep"/>
          <p:cNvSpPr/>
          <p:nvPr/>
        </p:nvSpPr>
        <p:spPr>
          <a:xfrm>
            <a:off x="1889705" y="5073370"/>
            <a:ext cx="1255833" cy="402517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DB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8" y="2060747"/>
            <a:ext cx="997620" cy="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DB2 Sec"/>
          <p:cNvSpPr/>
          <p:nvPr/>
        </p:nvSpPr>
        <p:spPr>
          <a:xfrm>
            <a:off x="1948154" y="1962623"/>
            <a:ext cx="1170000" cy="1123454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aptop Bottom Sec"/>
          <p:cNvSpPr/>
          <p:nvPr/>
        </p:nvSpPr>
        <p:spPr>
          <a:xfrm>
            <a:off x="3635690" y="5091086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aptop Top Sec"/>
          <p:cNvSpPr/>
          <p:nvPr/>
        </p:nvSpPr>
        <p:spPr>
          <a:xfrm>
            <a:off x="3645213" y="2145331"/>
            <a:ext cx="867600" cy="694800"/>
          </a:xfrm>
          <a:prstGeom prst="roundRect">
            <a:avLst/>
          </a:prstGeom>
          <a:noFill/>
          <a:ln w="15875">
            <a:solidFill>
              <a:srgbClr val="E73E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aptop Mid Sec"/>
          <p:cNvSpPr/>
          <p:nvPr/>
        </p:nvSpPr>
        <p:spPr>
          <a:xfrm>
            <a:off x="4122133" y="3678388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irewall Dotted"/>
          <p:cNvSpPr/>
          <p:nvPr/>
        </p:nvSpPr>
        <p:spPr>
          <a:xfrm>
            <a:off x="1054800" y="1508400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0" name="Firewall With Web Dotted"/>
          <p:cNvGrpSpPr/>
          <p:nvPr/>
        </p:nvGrpSpPr>
        <p:grpSpPr>
          <a:xfrm>
            <a:off x="5230800" y="343440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111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12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" name="Laptop Top1"/>
          <p:cNvGrpSpPr/>
          <p:nvPr/>
        </p:nvGrpSpPr>
        <p:grpSpPr>
          <a:xfrm>
            <a:off x="3723134" y="2180732"/>
            <a:ext cx="700867" cy="689195"/>
            <a:chOff x="4519365" y="1370120"/>
            <a:chExt cx="1936648" cy="1904400"/>
          </a:xfrm>
        </p:grpSpPr>
        <p:pic>
          <p:nvPicPr>
            <p:cNvPr id="114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65" y="1370120"/>
              <a:ext cx="1936648" cy="1904400"/>
            </a:xfrm>
            <a:prstGeom prst="rect">
              <a:avLst/>
            </a:prstGeom>
          </p:spPr>
        </p:pic>
        <p:pic>
          <p:nvPicPr>
            <p:cNvPr id="115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722232" y="1561144"/>
              <a:ext cx="1493467" cy="780312"/>
            </a:xfrm>
            <a:prstGeom prst="rect">
              <a:avLst/>
            </a:prstGeom>
          </p:spPr>
        </p:pic>
      </p:grpSp>
      <p:grpSp>
        <p:nvGrpSpPr>
          <p:cNvPr id="116" name="Laptop Med1"/>
          <p:cNvGrpSpPr/>
          <p:nvPr/>
        </p:nvGrpSpPr>
        <p:grpSpPr>
          <a:xfrm>
            <a:off x="4226340" y="3765099"/>
            <a:ext cx="700867" cy="689195"/>
            <a:chOff x="4787353" y="1370120"/>
            <a:chExt cx="1936651" cy="1904400"/>
          </a:xfrm>
        </p:grpSpPr>
        <p:pic>
          <p:nvPicPr>
            <p:cNvPr id="117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353" y="1370120"/>
              <a:ext cx="1936651" cy="1904400"/>
            </a:xfrm>
            <a:prstGeom prst="rect">
              <a:avLst/>
            </a:prstGeom>
          </p:spPr>
        </p:pic>
        <p:pic>
          <p:nvPicPr>
            <p:cNvPr id="118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959090" y="1561144"/>
              <a:ext cx="1493466" cy="780312"/>
            </a:xfrm>
            <a:prstGeom prst="rect">
              <a:avLst/>
            </a:prstGeom>
          </p:spPr>
        </p:pic>
      </p:grpSp>
      <p:grpSp>
        <p:nvGrpSpPr>
          <p:cNvPr id="119" name="Laptop Bot1"/>
          <p:cNvGrpSpPr/>
          <p:nvPr/>
        </p:nvGrpSpPr>
        <p:grpSpPr>
          <a:xfrm>
            <a:off x="3717536" y="5125597"/>
            <a:ext cx="700867" cy="689195"/>
            <a:chOff x="5017057" y="1370120"/>
            <a:chExt cx="1936651" cy="1904400"/>
          </a:xfrm>
        </p:grpSpPr>
        <p:pic>
          <p:nvPicPr>
            <p:cNvPr id="120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057" y="1370120"/>
              <a:ext cx="1936651" cy="1904400"/>
            </a:xfrm>
            <a:prstGeom prst="rect">
              <a:avLst/>
            </a:prstGeom>
          </p:spPr>
        </p:pic>
        <p:pic>
          <p:nvPicPr>
            <p:cNvPr id="121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5209153" y="1561145"/>
              <a:ext cx="1493466" cy="780311"/>
            </a:xfrm>
            <a:prstGeom prst="rect">
              <a:avLst/>
            </a:prstGeom>
          </p:spPr>
        </p:pic>
      </p:grpSp>
      <p:pic>
        <p:nvPicPr>
          <p:cNvPr id="122" name="Commen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6" y="3255224"/>
            <a:ext cx="650443" cy="609887"/>
          </a:xfrm>
          <a:prstGeom prst="rect">
            <a:avLst/>
          </a:prstGeom>
        </p:spPr>
      </p:pic>
      <p:pic>
        <p:nvPicPr>
          <p:cNvPr id="123" name="Idea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75736" y="2486204"/>
            <a:ext cx="640924" cy="600962"/>
          </a:xfrm>
          <a:prstGeom prst="rect">
            <a:avLst/>
          </a:prstGeom>
        </p:spPr>
      </p:pic>
      <p:grpSp>
        <p:nvGrpSpPr>
          <p:cNvPr id="127" name="PDF"/>
          <p:cNvGrpSpPr/>
          <p:nvPr/>
        </p:nvGrpSpPr>
        <p:grpSpPr>
          <a:xfrm>
            <a:off x="4701322" y="2444712"/>
            <a:ext cx="572729" cy="601220"/>
            <a:chOff x="3842657" y="2467428"/>
            <a:chExt cx="572729" cy="601220"/>
          </a:xfrm>
        </p:grpSpPr>
        <p:pic>
          <p:nvPicPr>
            <p:cNvPr id="158" name="Grafik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57" y="2505457"/>
              <a:ext cx="572729" cy="563191"/>
            </a:xfrm>
            <a:prstGeom prst="rect">
              <a:avLst/>
            </a:prstGeom>
          </p:spPr>
        </p:pic>
        <p:pic>
          <p:nvPicPr>
            <p:cNvPr id="159" name="Bild 20" descr="8616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29" y="2467428"/>
              <a:ext cx="395513" cy="395513"/>
            </a:xfrm>
            <a:prstGeom prst="rect">
              <a:avLst/>
            </a:prstGeom>
          </p:spPr>
        </p:pic>
      </p:grpSp>
      <p:grpSp>
        <p:nvGrpSpPr>
          <p:cNvPr id="160" name="Word"/>
          <p:cNvGrpSpPr/>
          <p:nvPr/>
        </p:nvGrpSpPr>
        <p:grpSpPr>
          <a:xfrm>
            <a:off x="4512952" y="4501927"/>
            <a:ext cx="572729" cy="602017"/>
            <a:chOff x="3653972" y="4571202"/>
            <a:chExt cx="572729" cy="602017"/>
          </a:xfrm>
        </p:grpSpPr>
        <p:pic>
          <p:nvPicPr>
            <p:cNvPr id="161" name="Grafik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72" y="4610028"/>
              <a:ext cx="572729" cy="563191"/>
            </a:xfrm>
            <a:prstGeom prst="rect">
              <a:avLst/>
            </a:prstGeom>
          </p:spPr>
        </p:pic>
        <p:pic>
          <p:nvPicPr>
            <p:cNvPr id="162" name="Picture 2" descr="https://www.phmsociety.org/sites/phmsociety.org/files/MSWord2013Icon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370" y="4571202"/>
              <a:ext cx="192928" cy="19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3" name="Powerpoint"/>
          <p:cNvGrpSpPr/>
          <p:nvPr/>
        </p:nvGrpSpPr>
        <p:grpSpPr>
          <a:xfrm>
            <a:off x="3131471" y="5403271"/>
            <a:ext cx="597125" cy="636845"/>
            <a:chOff x="2272491" y="5472546"/>
            <a:chExt cx="597125" cy="636845"/>
          </a:xfrm>
        </p:grpSpPr>
        <p:pic>
          <p:nvPicPr>
            <p:cNvPr id="164" name="Grafik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87" y="5546200"/>
              <a:ext cx="572729" cy="563191"/>
            </a:xfrm>
            <a:prstGeom prst="rect">
              <a:avLst/>
            </a:prstGeom>
          </p:spPr>
        </p:pic>
        <p:grpSp>
          <p:nvGrpSpPr>
            <p:cNvPr id="165" name="Gruppieren 47"/>
            <p:cNvGrpSpPr/>
            <p:nvPr/>
          </p:nvGrpSpPr>
          <p:grpSpPr>
            <a:xfrm>
              <a:off x="2272491" y="5472546"/>
              <a:ext cx="350646" cy="251704"/>
              <a:chOff x="2272491" y="5472546"/>
              <a:chExt cx="350646" cy="251704"/>
            </a:xfrm>
          </p:grpSpPr>
          <p:sp>
            <p:nvSpPr>
              <p:cNvPr id="166" name="Rechteck 39"/>
              <p:cNvSpPr/>
              <p:nvPr/>
            </p:nvSpPr>
            <p:spPr>
              <a:xfrm>
                <a:off x="2352384" y="5528585"/>
                <a:ext cx="198000" cy="134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4" descr="http://omnitechsupport-reviews.com/wp-content/uploads/2013/09/239091_567_powerpoint2013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491" y="5472546"/>
                <a:ext cx="350646" cy="251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8" name="Excel"/>
          <p:cNvGrpSpPr/>
          <p:nvPr/>
        </p:nvGrpSpPr>
        <p:grpSpPr>
          <a:xfrm>
            <a:off x="1457928" y="4470433"/>
            <a:ext cx="572729" cy="611258"/>
            <a:chOff x="488109" y="4595128"/>
            <a:chExt cx="572729" cy="611258"/>
          </a:xfrm>
        </p:grpSpPr>
        <p:pic>
          <p:nvPicPr>
            <p:cNvPr id="169" name="Grafik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09" y="4643195"/>
              <a:ext cx="572729" cy="563191"/>
            </a:xfrm>
            <a:prstGeom prst="rect">
              <a:avLst/>
            </a:prstGeom>
          </p:spPr>
        </p:pic>
        <p:grpSp>
          <p:nvGrpSpPr>
            <p:cNvPr id="170" name="Gruppieren 54"/>
            <p:cNvGrpSpPr/>
            <p:nvPr/>
          </p:nvGrpSpPr>
          <p:grpSpPr>
            <a:xfrm>
              <a:off x="513612" y="4595128"/>
              <a:ext cx="203495" cy="203495"/>
              <a:chOff x="372061" y="4224323"/>
              <a:chExt cx="443343" cy="443343"/>
            </a:xfrm>
          </p:grpSpPr>
          <p:sp>
            <p:nvSpPr>
              <p:cNvPr id="171" name="Rechteck 48"/>
              <p:cNvSpPr/>
              <p:nvPr/>
            </p:nvSpPr>
            <p:spPr>
              <a:xfrm>
                <a:off x="421640" y="4312920"/>
                <a:ext cx="365533" cy="260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2" name="Picture 6" descr="https://wordpress.training-nyc.com/wp-content/uploads/2014/04/excel_2013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061" y="4224323"/>
                <a:ext cx="443343" cy="443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3" name="Mail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66" y="3047473"/>
            <a:ext cx="510653" cy="5021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Information Security – </a:t>
            </a:r>
            <a:r>
              <a:rPr lang="en-GB" dirty="0">
                <a:solidFill>
                  <a:srgbClr val="FF0000"/>
                </a:solidFill>
                <a:latin typeface="Segoe UI Light" pitchFamily="34" charset="0"/>
              </a:rPr>
              <a:t>KISS</a:t>
            </a:r>
            <a:endParaRPr lang="en-US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A07B7-EAC5-4A16-9EED-C3DB70850A29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8818E-FAE8-4850-9BA6-DEB84FFDE048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134" name="Excel Red Cover"/>
          <p:cNvSpPr/>
          <p:nvPr/>
        </p:nvSpPr>
        <p:spPr>
          <a:xfrm>
            <a:off x="1463735" y="4394111"/>
            <a:ext cx="533334" cy="755556"/>
          </a:xfrm>
          <a:prstGeom prst="roundRect">
            <a:avLst/>
          </a:prstGeom>
          <a:solidFill>
            <a:srgbClr val="E5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PowerPoint Red Cover"/>
          <p:cNvSpPr/>
          <p:nvPr/>
        </p:nvSpPr>
        <p:spPr>
          <a:xfrm>
            <a:off x="3153685" y="5335924"/>
            <a:ext cx="533334" cy="755556"/>
          </a:xfrm>
          <a:prstGeom prst="roundRect">
            <a:avLst/>
          </a:prstGeom>
          <a:solidFill>
            <a:srgbClr val="E5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Word Green Cover"/>
          <p:cNvSpPr/>
          <p:nvPr/>
        </p:nvSpPr>
        <p:spPr>
          <a:xfrm>
            <a:off x="4532502" y="4419188"/>
            <a:ext cx="533334" cy="7555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Mail Orange Cover"/>
          <p:cNvSpPr/>
          <p:nvPr/>
        </p:nvSpPr>
        <p:spPr>
          <a:xfrm rot="16200000">
            <a:off x="4663261" y="2935487"/>
            <a:ext cx="498769" cy="734009"/>
          </a:xfrm>
          <a:prstGeom prst="round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PDF Orange Cover"/>
          <p:cNvSpPr/>
          <p:nvPr/>
        </p:nvSpPr>
        <p:spPr>
          <a:xfrm>
            <a:off x="4746156" y="2393225"/>
            <a:ext cx="533334" cy="742221"/>
          </a:xfrm>
          <a:prstGeom prst="round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38125" y="1054653"/>
            <a:ext cx="11811000" cy="5567539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feld 10"/>
          <p:cNvSpPr txBox="1"/>
          <p:nvPr/>
        </p:nvSpPr>
        <p:spPr>
          <a:xfrm>
            <a:off x="6096000" y="1228068"/>
            <a:ext cx="3024336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E53138"/>
                </a:soli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Decision Making: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Am I sure it‘s Sensitive?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Am I sure it‘s not Sensitive?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Could it be Sensitive?</a:t>
            </a:r>
          </a:p>
        </p:txBody>
      </p:sp>
      <p:sp>
        <p:nvSpPr>
          <p:cNvPr id="128" name="Textfeld 10"/>
          <p:cNvSpPr txBox="1"/>
          <p:nvPr/>
        </p:nvSpPr>
        <p:spPr>
          <a:xfrm>
            <a:off x="6096000" y="158296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Am I sure it‘s Sensitive?</a:t>
            </a:r>
          </a:p>
        </p:txBody>
      </p:sp>
      <p:sp>
        <p:nvSpPr>
          <p:cNvPr id="129" name="Textfeld 10"/>
          <p:cNvSpPr txBox="1"/>
          <p:nvPr/>
        </p:nvSpPr>
        <p:spPr>
          <a:xfrm>
            <a:off x="6096000" y="191448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Am I sure it‘s not Sensitive?</a:t>
            </a:r>
          </a:p>
        </p:txBody>
      </p:sp>
      <p:sp>
        <p:nvSpPr>
          <p:cNvPr id="130" name="Textfeld 10"/>
          <p:cNvSpPr txBox="1"/>
          <p:nvPr/>
        </p:nvSpPr>
        <p:spPr>
          <a:xfrm>
            <a:off x="6096000" y="224309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Could it be Sensitive?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047358" y="1633482"/>
            <a:ext cx="1760958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know it’s Sensitive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047356" y="5660163"/>
            <a:ext cx="1760959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know it’s not Sensitive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047356" y="3969988"/>
            <a:ext cx="176095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I’m not sure if it’s Sensitive</a:t>
            </a:r>
          </a:p>
        </p:txBody>
      </p:sp>
      <p:pic>
        <p:nvPicPr>
          <p:cNvPr id="183" name="Creator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3130" y="2776683"/>
            <a:ext cx="672318" cy="1326707"/>
          </a:xfrm>
          <a:prstGeom prst="rect">
            <a:avLst/>
          </a:prstGeom>
        </p:spPr>
      </p:pic>
      <p:cxnSp>
        <p:nvCxnSpPr>
          <p:cNvPr id="184" name="Elbow Connector 183"/>
          <p:cNvCxnSpPr>
            <a:stCxn id="183" idx="3"/>
            <a:endCxn id="131" idx="1"/>
          </p:cNvCxnSpPr>
          <p:nvPr/>
        </p:nvCxnSpPr>
        <p:spPr>
          <a:xfrm flipV="1">
            <a:off x="895448" y="1956648"/>
            <a:ext cx="2151910" cy="148338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83" idx="3"/>
            <a:endCxn id="132" idx="1"/>
          </p:cNvCxnSpPr>
          <p:nvPr/>
        </p:nvCxnSpPr>
        <p:spPr>
          <a:xfrm>
            <a:off x="895448" y="3440037"/>
            <a:ext cx="2151908" cy="254329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185"/>
          <p:cNvCxnSpPr>
            <a:stCxn id="131" idx="3"/>
            <a:endCxn id="187" idx="1"/>
          </p:cNvCxnSpPr>
          <p:nvPr/>
        </p:nvCxnSpPr>
        <p:spPr>
          <a:xfrm flipV="1">
            <a:off x="4808316" y="971745"/>
            <a:ext cx="1063980" cy="98490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High Sensitivity"/>
          <p:cNvSpPr txBox="1"/>
          <p:nvPr/>
        </p:nvSpPr>
        <p:spPr>
          <a:xfrm>
            <a:off x="5872296" y="787079"/>
            <a:ext cx="2043897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GB" dirty="0"/>
              <a:t>High Sensitivity</a:t>
            </a:r>
          </a:p>
        </p:txBody>
      </p:sp>
      <p:sp>
        <p:nvSpPr>
          <p:cNvPr id="189" name="Medium Sensitivity"/>
          <p:cNvSpPr txBox="1"/>
          <p:nvPr/>
        </p:nvSpPr>
        <p:spPr>
          <a:xfrm>
            <a:off x="5872296" y="1620057"/>
            <a:ext cx="2043897" cy="369332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GB" dirty="0"/>
              <a:t>Medium Sensitivity</a:t>
            </a:r>
          </a:p>
        </p:txBody>
      </p:sp>
      <p:sp>
        <p:nvSpPr>
          <p:cNvPr id="190" name="Low Sensitivity"/>
          <p:cNvSpPr txBox="1"/>
          <p:nvPr/>
        </p:nvSpPr>
        <p:spPr>
          <a:xfrm>
            <a:off x="5872296" y="2453035"/>
            <a:ext cx="2043897" cy="369332"/>
          </a:xfrm>
          <a:prstGeom prst="rect">
            <a:avLst/>
          </a:prstGeom>
          <a:solidFill>
            <a:srgbClr val="FFBA8B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GB" dirty="0"/>
              <a:t>Low Sensitivity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11482" y="5235216"/>
            <a:ext cx="1677365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GB" dirty="0"/>
              <a:t>Definitively Marked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911481" y="6252860"/>
            <a:ext cx="167736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GB" dirty="0"/>
              <a:t>No Marking</a:t>
            </a:r>
          </a:p>
        </p:txBody>
      </p:sp>
      <p:cxnSp>
        <p:nvCxnSpPr>
          <p:cNvPr id="215" name="Elbow Connector 214"/>
          <p:cNvCxnSpPr>
            <a:endCxn id="212" idx="1"/>
          </p:cNvCxnSpPr>
          <p:nvPr/>
        </p:nvCxnSpPr>
        <p:spPr>
          <a:xfrm flipV="1">
            <a:off x="4808315" y="5558382"/>
            <a:ext cx="1103167" cy="424947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>
            <a:endCxn id="213" idx="1"/>
          </p:cNvCxnSpPr>
          <p:nvPr/>
        </p:nvCxnSpPr>
        <p:spPr>
          <a:xfrm>
            <a:off x="4808315" y="5983329"/>
            <a:ext cx="1103166" cy="454197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163280" y="3839612"/>
            <a:ext cx="792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Creator</a:t>
            </a:r>
          </a:p>
        </p:txBody>
      </p:sp>
      <p:cxnSp>
        <p:nvCxnSpPr>
          <p:cNvPr id="221" name="Elbow Connector 220"/>
          <p:cNvCxnSpPr>
            <a:stCxn id="131" idx="3"/>
            <a:endCxn id="189" idx="1"/>
          </p:cNvCxnSpPr>
          <p:nvPr/>
        </p:nvCxnSpPr>
        <p:spPr>
          <a:xfrm flipV="1">
            <a:off x="4808316" y="1804723"/>
            <a:ext cx="1063980" cy="15192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lbow Connector 221"/>
          <p:cNvCxnSpPr>
            <a:stCxn id="131" idx="3"/>
            <a:endCxn id="190" idx="1"/>
          </p:cNvCxnSpPr>
          <p:nvPr/>
        </p:nvCxnSpPr>
        <p:spPr>
          <a:xfrm>
            <a:off x="4808316" y="1956648"/>
            <a:ext cx="1063980" cy="68105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080811" y="787079"/>
            <a:ext cx="0" cy="3310359"/>
          </a:xfrm>
          <a:prstGeom prst="line">
            <a:avLst/>
          </a:prstGeom>
          <a:ln w="349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5719575" y="787079"/>
            <a:ext cx="0" cy="3310359"/>
          </a:xfrm>
          <a:prstGeom prst="line">
            <a:avLst/>
          </a:prstGeom>
          <a:ln w="349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Behaviour"/>
          <p:cNvSpPr/>
          <p:nvPr/>
        </p:nvSpPr>
        <p:spPr>
          <a:xfrm>
            <a:off x="5791238" y="3090101"/>
            <a:ext cx="2195564" cy="783540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Behaviour  Defined</a:t>
            </a: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123" y="3367663"/>
            <a:ext cx="681282" cy="1308779"/>
          </a:xfrm>
          <a:prstGeom prst="rect">
            <a:avLst/>
          </a:prstGeom>
        </p:spPr>
      </p:pic>
      <p:cxnSp>
        <p:nvCxnSpPr>
          <p:cNvPr id="229" name="Elbow Connector 228"/>
          <p:cNvCxnSpPr>
            <a:stCxn id="183" idx="3"/>
            <a:endCxn id="228" idx="1"/>
          </p:cNvCxnSpPr>
          <p:nvPr/>
        </p:nvCxnSpPr>
        <p:spPr>
          <a:xfrm>
            <a:off x="895448" y="3440037"/>
            <a:ext cx="1362675" cy="58201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>
            <a:stCxn id="133" idx="2"/>
            <a:endCxn id="183" idx="2"/>
          </p:cNvCxnSpPr>
          <p:nvPr/>
        </p:nvCxnSpPr>
        <p:spPr>
          <a:xfrm rot="5400000" flipH="1">
            <a:off x="1987098" y="2675582"/>
            <a:ext cx="512929" cy="3368547"/>
          </a:xfrm>
          <a:prstGeom prst="bentConnector3">
            <a:avLst>
              <a:gd name="adj1" fmla="val -44568"/>
            </a:avLst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ectangle 230"/>
          <p:cNvSpPr/>
          <p:nvPr/>
        </p:nvSpPr>
        <p:spPr>
          <a:xfrm>
            <a:off x="2192830" y="4425408"/>
            <a:ext cx="792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Partner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866403" y="951933"/>
            <a:ext cx="637749" cy="1289054"/>
            <a:chOff x="2105077" y="2104733"/>
            <a:chExt cx="800367" cy="1617746"/>
          </a:xfrm>
        </p:grpSpPr>
        <p:grpSp>
          <p:nvGrpSpPr>
            <p:cNvPr id="148" name="Group 147"/>
            <p:cNvGrpSpPr/>
            <p:nvPr/>
          </p:nvGrpSpPr>
          <p:grpSpPr>
            <a:xfrm>
              <a:off x="2123077" y="2104733"/>
              <a:ext cx="782367" cy="1617746"/>
              <a:chOff x="2764652" y="2104733"/>
              <a:chExt cx="782367" cy="1617746"/>
            </a:xfrm>
          </p:grpSpPr>
          <p:sp>
            <p:nvSpPr>
              <p:cNvPr id="150" name="Freeform 5"/>
              <p:cNvSpPr>
                <a:spLocks/>
              </p:cNvSpPr>
              <p:nvPr/>
            </p:nvSpPr>
            <p:spPr bwMode="auto">
              <a:xfrm>
                <a:off x="2764652" y="2835066"/>
                <a:ext cx="774000" cy="887413"/>
              </a:xfrm>
              <a:custGeom>
                <a:avLst/>
                <a:gdLst>
                  <a:gd name="T0" fmla="*/ 0 w 224"/>
                  <a:gd name="T1" fmla="*/ 87 h 235"/>
                  <a:gd name="T2" fmla="*/ 112 w 224"/>
                  <a:gd name="T3" fmla="*/ 1 h 235"/>
                  <a:gd name="T4" fmla="*/ 224 w 224"/>
                  <a:gd name="T5" fmla="*/ 87 h 235"/>
                  <a:gd name="T6" fmla="*/ 224 w 224"/>
                  <a:gd name="T7" fmla="*/ 194 h 235"/>
                  <a:gd name="T8" fmla="*/ 155 w 224"/>
                  <a:gd name="T9" fmla="*/ 235 h 235"/>
                  <a:gd name="T10" fmla="*/ 73 w 224"/>
                  <a:gd name="T11" fmla="*/ 235 h 235"/>
                  <a:gd name="T12" fmla="*/ 0 w 224"/>
                  <a:gd name="T13" fmla="*/ 194 h 235"/>
                  <a:gd name="T14" fmla="*/ 0 w 224"/>
                  <a:gd name="T15" fmla="*/ 8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35">
                    <a:moveTo>
                      <a:pt x="0" y="87"/>
                    </a:moveTo>
                    <a:cubicBezTo>
                      <a:pt x="0" y="64"/>
                      <a:pt x="52" y="3"/>
                      <a:pt x="112" y="1"/>
                    </a:cubicBezTo>
                    <a:cubicBezTo>
                      <a:pt x="172" y="0"/>
                      <a:pt x="224" y="64"/>
                      <a:pt x="224" y="87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224" y="217"/>
                      <a:pt x="177" y="235"/>
                      <a:pt x="155" y="235"/>
                    </a:cubicBezTo>
                    <a:cubicBezTo>
                      <a:pt x="73" y="235"/>
                      <a:pt x="73" y="235"/>
                      <a:pt x="73" y="235"/>
                    </a:cubicBezTo>
                    <a:cubicBezTo>
                      <a:pt x="50" y="235"/>
                      <a:pt x="0" y="217"/>
                      <a:pt x="0" y="194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auto">
              <a:xfrm>
                <a:off x="2773906" y="2666587"/>
                <a:ext cx="773113" cy="809625"/>
              </a:xfrm>
              <a:custGeom>
                <a:avLst/>
                <a:gdLst>
                  <a:gd name="T0" fmla="*/ 0 w 236"/>
                  <a:gd name="T1" fmla="*/ 92 h 248"/>
                  <a:gd name="T2" fmla="*/ 118 w 236"/>
                  <a:gd name="T3" fmla="*/ 2 h 248"/>
                  <a:gd name="T4" fmla="*/ 236 w 236"/>
                  <a:gd name="T5" fmla="*/ 92 h 248"/>
                  <a:gd name="T6" fmla="*/ 236 w 236"/>
                  <a:gd name="T7" fmla="*/ 205 h 248"/>
                  <a:gd name="T8" fmla="*/ 163 w 236"/>
                  <a:gd name="T9" fmla="*/ 248 h 248"/>
                  <a:gd name="T10" fmla="*/ 77 w 236"/>
                  <a:gd name="T11" fmla="*/ 248 h 248"/>
                  <a:gd name="T12" fmla="*/ 0 w 236"/>
                  <a:gd name="T13" fmla="*/ 205 h 248"/>
                  <a:gd name="T14" fmla="*/ 0 w 236"/>
                  <a:gd name="T15" fmla="*/ 9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6" h="248">
                    <a:moveTo>
                      <a:pt x="0" y="92"/>
                    </a:moveTo>
                    <a:cubicBezTo>
                      <a:pt x="0" y="68"/>
                      <a:pt x="55" y="3"/>
                      <a:pt x="118" y="2"/>
                    </a:cubicBezTo>
                    <a:cubicBezTo>
                      <a:pt x="181" y="0"/>
                      <a:pt x="236" y="68"/>
                      <a:pt x="236" y="92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36" y="229"/>
                      <a:pt x="187" y="248"/>
                      <a:pt x="163" y="248"/>
                    </a:cubicBezTo>
                    <a:cubicBezTo>
                      <a:pt x="77" y="248"/>
                      <a:pt x="77" y="248"/>
                      <a:pt x="77" y="248"/>
                    </a:cubicBezTo>
                    <a:cubicBezTo>
                      <a:pt x="53" y="248"/>
                      <a:pt x="0" y="229"/>
                      <a:pt x="0" y="205"/>
                    </a:cubicBez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auto">
              <a:xfrm>
                <a:off x="2977106" y="2733262"/>
                <a:ext cx="379413" cy="393700"/>
              </a:xfrm>
              <a:custGeom>
                <a:avLst/>
                <a:gdLst>
                  <a:gd name="T0" fmla="*/ 0 w 116"/>
                  <a:gd name="T1" fmla="*/ 0 h 121"/>
                  <a:gd name="T2" fmla="*/ 59 w 116"/>
                  <a:gd name="T3" fmla="*/ 121 h 121"/>
                  <a:gd name="T4" fmla="*/ 116 w 116"/>
                  <a:gd name="T5" fmla="*/ 0 h 121"/>
                  <a:gd name="T6" fmla="*/ 0 w 116"/>
                  <a:gd name="T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21">
                    <a:moveTo>
                      <a:pt x="0" y="0"/>
                    </a:moveTo>
                    <a:cubicBezTo>
                      <a:pt x="0" y="18"/>
                      <a:pt x="59" y="121"/>
                      <a:pt x="59" y="121"/>
                    </a:cubicBezTo>
                    <a:cubicBezTo>
                      <a:pt x="59" y="121"/>
                      <a:pt x="116" y="18"/>
                      <a:pt x="1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auto">
              <a:xfrm>
                <a:off x="3107281" y="2857087"/>
                <a:ext cx="131763" cy="269875"/>
              </a:xfrm>
              <a:custGeom>
                <a:avLst/>
                <a:gdLst>
                  <a:gd name="T0" fmla="*/ 0 w 83"/>
                  <a:gd name="T1" fmla="*/ 0 h 170"/>
                  <a:gd name="T2" fmla="*/ 83 w 83"/>
                  <a:gd name="T3" fmla="*/ 0 h 170"/>
                  <a:gd name="T4" fmla="*/ 54 w 83"/>
                  <a:gd name="T5" fmla="*/ 43 h 170"/>
                  <a:gd name="T6" fmla="*/ 58 w 83"/>
                  <a:gd name="T7" fmla="*/ 90 h 170"/>
                  <a:gd name="T8" fmla="*/ 40 w 83"/>
                  <a:gd name="T9" fmla="*/ 170 h 170"/>
                  <a:gd name="T10" fmla="*/ 21 w 83"/>
                  <a:gd name="T11" fmla="*/ 90 h 170"/>
                  <a:gd name="T12" fmla="*/ 29 w 83"/>
                  <a:gd name="T13" fmla="*/ 45 h 170"/>
                  <a:gd name="T14" fmla="*/ 0 w 83"/>
                  <a:gd name="T1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70">
                    <a:moveTo>
                      <a:pt x="0" y="0"/>
                    </a:moveTo>
                    <a:lnTo>
                      <a:pt x="83" y="0"/>
                    </a:lnTo>
                    <a:lnTo>
                      <a:pt x="54" y="43"/>
                    </a:lnTo>
                    <a:lnTo>
                      <a:pt x="58" y="90"/>
                    </a:lnTo>
                    <a:lnTo>
                      <a:pt x="40" y="170"/>
                    </a:lnTo>
                    <a:lnTo>
                      <a:pt x="21" y="90"/>
                    </a:lnTo>
                    <a:lnTo>
                      <a:pt x="29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0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23"/>
              <p:cNvSpPr>
                <a:spLocks/>
              </p:cNvSpPr>
              <p:nvPr/>
            </p:nvSpPr>
            <p:spPr bwMode="auto">
              <a:xfrm>
                <a:off x="2885031" y="2164937"/>
                <a:ext cx="550863" cy="711200"/>
              </a:xfrm>
              <a:custGeom>
                <a:avLst/>
                <a:gdLst>
                  <a:gd name="T0" fmla="*/ 12 w 168"/>
                  <a:gd name="T1" fmla="*/ 144 h 218"/>
                  <a:gd name="T2" fmla="*/ 88 w 168"/>
                  <a:gd name="T3" fmla="*/ 217 h 218"/>
                  <a:gd name="T4" fmla="*/ 160 w 168"/>
                  <a:gd name="T5" fmla="*/ 144 h 218"/>
                  <a:gd name="T6" fmla="*/ 168 w 168"/>
                  <a:gd name="T7" fmla="*/ 40 h 218"/>
                  <a:gd name="T8" fmla="*/ 82 w 168"/>
                  <a:gd name="T9" fmla="*/ 0 h 218"/>
                  <a:gd name="T10" fmla="*/ 0 w 168"/>
                  <a:gd name="T11" fmla="*/ 40 h 218"/>
                  <a:gd name="T12" fmla="*/ 12 w 168"/>
                  <a:gd name="T13" fmla="*/ 14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218">
                    <a:moveTo>
                      <a:pt x="12" y="144"/>
                    </a:moveTo>
                    <a:cubicBezTo>
                      <a:pt x="12" y="166"/>
                      <a:pt x="56" y="218"/>
                      <a:pt x="88" y="217"/>
                    </a:cubicBezTo>
                    <a:cubicBezTo>
                      <a:pt x="118" y="216"/>
                      <a:pt x="160" y="166"/>
                      <a:pt x="160" y="144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18"/>
                      <a:pt x="133" y="0"/>
                      <a:pt x="82" y="0"/>
                    </a:cubicBezTo>
                    <a:cubicBezTo>
                      <a:pt x="32" y="0"/>
                      <a:pt x="0" y="18"/>
                      <a:pt x="0" y="40"/>
                    </a:cubicBezTo>
                    <a:lnTo>
                      <a:pt x="12" y="144"/>
                    </a:lnTo>
                    <a:close/>
                  </a:path>
                </a:pathLst>
              </a:custGeom>
              <a:solidFill>
                <a:srgbClr val="DEB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auto">
              <a:xfrm>
                <a:off x="2864167" y="2104733"/>
                <a:ext cx="598488" cy="538163"/>
              </a:xfrm>
              <a:custGeom>
                <a:avLst/>
                <a:gdLst>
                  <a:gd name="T0" fmla="*/ 14 w 183"/>
                  <a:gd name="T1" fmla="*/ 149 h 165"/>
                  <a:gd name="T2" fmla="*/ 39 w 183"/>
                  <a:gd name="T3" fmla="*/ 58 h 165"/>
                  <a:gd name="T4" fmla="*/ 87 w 183"/>
                  <a:gd name="T5" fmla="*/ 57 h 165"/>
                  <a:gd name="T6" fmla="*/ 133 w 183"/>
                  <a:gd name="T7" fmla="*/ 44 h 165"/>
                  <a:gd name="T8" fmla="*/ 172 w 183"/>
                  <a:gd name="T9" fmla="*/ 146 h 165"/>
                  <a:gd name="T10" fmla="*/ 180 w 183"/>
                  <a:gd name="T11" fmla="*/ 118 h 165"/>
                  <a:gd name="T12" fmla="*/ 172 w 183"/>
                  <a:gd name="T13" fmla="*/ 51 h 165"/>
                  <a:gd name="T14" fmla="*/ 90 w 183"/>
                  <a:gd name="T15" fmla="*/ 5 h 165"/>
                  <a:gd name="T16" fmla="*/ 4 w 183"/>
                  <a:gd name="T17" fmla="*/ 63 h 165"/>
                  <a:gd name="T18" fmla="*/ 3 w 183"/>
                  <a:gd name="T19" fmla="*/ 103 h 165"/>
                  <a:gd name="T20" fmla="*/ 7 w 183"/>
                  <a:gd name="T21" fmla="*/ 139 h 165"/>
                  <a:gd name="T22" fmla="*/ 14 w 183"/>
                  <a:gd name="T23" fmla="*/ 14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3" h="165">
                    <a:moveTo>
                      <a:pt x="14" y="149"/>
                    </a:moveTo>
                    <a:cubicBezTo>
                      <a:pt x="21" y="162"/>
                      <a:pt x="19" y="37"/>
                      <a:pt x="39" y="58"/>
                    </a:cubicBezTo>
                    <a:cubicBezTo>
                      <a:pt x="44" y="65"/>
                      <a:pt x="79" y="60"/>
                      <a:pt x="87" y="57"/>
                    </a:cubicBezTo>
                    <a:cubicBezTo>
                      <a:pt x="105" y="49"/>
                      <a:pt x="128" y="44"/>
                      <a:pt x="133" y="44"/>
                    </a:cubicBezTo>
                    <a:cubicBezTo>
                      <a:pt x="162" y="42"/>
                      <a:pt x="167" y="165"/>
                      <a:pt x="172" y="146"/>
                    </a:cubicBezTo>
                    <a:cubicBezTo>
                      <a:pt x="172" y="146"/>
                      <a:pt x="178" y="133"/>
                      <a:pt x="180" y="118"/>
                    </a:cubicBezTo>
                    <a:cubicBezTo>
                      <a:pt x="183" y="94"/>
                      <a:pt x="177" y="63"/>
                      <a:pt x="172" y="51"/>
                    </a:cubicBezTo>
                    <a:cubicBezTo>
                      <a:pt x="161" y="23"/>
                      <a:pt x="134" y="0"/>
                      <a:pt x="90" y="5"/>
                    </a:cubicBezTo>
                    <a:cubicBezTo>
                      <a:pt x="30" y="11"/>
                      <a:pt x="15" y="30"/>
                      <a:pt x="4" y="63"/>
                    </a:cubicBezTo>
                    <a:cubicBezTo>
                      <a:pt x="2" y="69"/>
                      <a:pt x="0" y="86"/>
                      <a:pt x="3" y="103"/>
                    </a:cubicBezTo>
                    <a:cubicBezTo>
                      <a:pt x="5" y="114"/>
                      <a:pt x="5" y="129"/>
                      <a:pt x="7" y="139"/>
                    </a:cubicBezTo>
                    <a:cubicBezTo>
                      <a:pt x="9" y="145"/>
                      <a:pt x="14" y="149"/>
                      <a:pt x="14" y="149"/>
                    </a:cubicBez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2105077" y="3456121"/>
              <a:ext cx="792000" cy="1545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Administrator</a:t>
              </a:r>
            </a:p>
          </p:txBody>
        </p:sp>
      </p:grpSp>
      <p:cxnSp>
        <p:nvCxnSpPr>
          <p:cNvPr id="156" name="Elbow Connector 229"/>
          <p:cNvCxnSpPr>
            <a:stCxn id="228" idx="0"/>
            <a:endCxn id="151" idx="2"/>
          </p:cNvCxnSpPr>
          <p:nvPr/>
        </p:nvCxnSpPr>
        <p:spPr>
          <a:xfrm rot="16200000" flipV="1">
            <a:off x="1187102" y="1956001"/>
            <a:ext cx="1728712" cy="1094612"/>
          </a:xfrm>
          <a:prstGeom prst="bentConnector2">
            <a:avLst/>
          </a:prstGeom>
          <a:ln w="38100">
            <a:solidFill>
              <a:srgbClr val="FFC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229"/>
          <p:cNvCxnSpPr>
            <a:stCxn id="183" idx="0"/>
            <a:endCxn id="151" idx="0"/>
          </p:cNvCxnSpPr>
          <p:nvPr/>
        </p:nvCxnSpPr>
        <p:spPr>
          <a:xfrm rot="5400000" flipH="1" flipV="1">
            <a:off x="154838" y="2043402"/>
            <a:ext cx="1137732" cy="328831"/>
          </a:xfrm>
          <a:prstGeom prst="bentConnector4">
            <a:avLst>
              <a:gd name="adj1" fmla="val 32166"/>
              <a:gd name="adj2" fmla="val 1514"/>
            </a:avLst>
          </a:prstGeom>
          <a:ln w="38100">
            <a:solidFill>
              <a:srgbClr val="FFC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67476" y="2999777"/>
            <a:ext cx="4689398" cy="2042473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45 second overview of BS 10010 “Information Classification, Marking and Handling”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1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C -0.07526 0.01737 -0.07227 0.02199 -0.14154 0.03102 C -0.21094 0.03982 -0.25547 0.03588 -0.31901 0.03588 " pathEditMode="relative" rAng="0" ptsTypes="AAA">
                                      <p:cBhvr>
                                        <p:cTn id="1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182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3.7037E-6 C -0.01524 0.15649 -0.00235 0.28681 -0.04883 0.3713 C -0.12292 0.48866 -0.14987 0.51412 -0.31198 0.57361 " pathEditMode="relative" rAng="0" ptsTypes="AAA">
                                      <p:cBhvr>
                                        <p:cTn id="17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9" y="286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66667E-6 -3.7037E-7 C -0.07513 0.17431 -0.14102 0.28843 -0.31302 0.27384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1375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3" dur="15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128" grpId="0"/>
      <p:bldP spid="128" grpId="1"/>
      <p:bldP spid="128" grpId="2"/>
      <p:bldP spid="129" grpId="0"/>
      <p:bldP spid="129" grpId="1"/>
      <p:bldP spid="129" grpId="2"/>
      <p:bldP spid="130" grpId="0"/>
      <p:bldP spid="130" grpId="1"/>
      <p:bldP spid="130" grpId="2"/>
      <p:bldP spid="131" grpId="0" animBg="1"/>
      <p:bldP spid="132" grpId="0" animBg="1"/>
      <p:bldP spid="133" grpId="0" animBg="1"/>
      <p:bldP spid="187" grpId="0" animBg="1"/>
      <p:bldP spid="189" grpId="0" animBg="1"/>
      <p:bldP spid="190" grpId="0" animBg="1"/>
      <p:bldP spid="212" grpId="0" animBg="1"/>
      <p:bldP spid="213" grpId="0" animBg="1"/>
      <p:bldP spid="220" grpId="0"/>
      <p:bldP spid="226" grpId="0" animBg="1"/>
      <p:bldP spid="23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PDF"/>
          <p:cNvGrpSpPr/>
          <p:nvPr/>
        </p:nvGrpSpPr>
        <p:grpSpPr>
          <a:xfrm>
            <a:off x="4701322" y="2444712"/>
            <a:ext cx="572729" cy="601220"/>
            <a:chOff x="3842657" y="2467428"/>
            <a:chExt cx="572729" cy="601220"/>
          </a:xfrm>
        </p:grpSpPr>
        <p:pic>
          <p:nvPicPr>
            <p:cNvPr id="159" name="Grafik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57" y="2505457"/>
              <a:ext cx="572729" cy="563191"/>
            </a:xfrm>
            <a:prstGeom prst="rect">
              <a:avLst/>
            </a:prstGeom>
          </p:spPr>
        </p:pic>
        <p:pic>
          <p:nvPicPr>
            <p:cNvPr id="160" name="Bild 20" descr="861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29" y="2467428"/>
              <a:ext cx="395513" cy="395513"/>
            </a:xfrm>
            <a:prstGeom prst="rect">
              <a:avLst/>
            </a:prstGeom>
          </p:spPr>
        </p:pic>
      </p:grpSp>
      <p:grpSp>
        <p:nvGrpSpPr>
          <p:cNvPr id="161" name="Word"/>
          <p:cNvGrpSpPr/>
          <p:nvPr/>
        </p:nvGrpSpPr>
        <p:grpSpPr>
          <a:xfrm>
            <a:off x="4512952" y="4501927"/>
            <a:ext cx="572729" cy="602017"/>
            <a:chOff x="3653972" y="4571202"/>
            <a:chExt cx="572729" cy="602017"/>
          </a:xfrm>
        </p:grpSpPr>
        <p:pic>
          <p:nvPicPr>
            <p:cNvPr id="162" name="Grafik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972" y="4610028"/>
              <a:ext cx="572729" cy="563191"/>
            </a:xfrm>
            <a:prstGeom prst="rect">
              <a:avLst/>
            </a:prstGeom>
          </p:spPr>
        </p:pic>
        <p:pic>
          <p:nvPicPr>
            <p:cNvPr id="163" name="Picture 2" descr="https://www.phmsociety.org/sites/phmsociety.org/files/MSWord2013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370" y="4571202"/>
              <a:ext cx="192928" cy="19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Powerpoint"/>
          <p:cNvGrpSpPr/>
          <p:nvPr/>
        </p:nvGrpSpPr>
        <p:grpSpPr>
          <a:xfrm>
            <a:off x="3131471" y="5403271"/>
            <a:ext cx="597125" cy="636845"/>
            <a:chOff x="2272491" y="5472546"/>
            <a:chExt cx="597125" cy="636845"/>
          </a:xfrm>
        </p:grpSpPr>
        <p:pic>
          <p:nvPicPr>
            <p:cNvPr id="165" name="Grafik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87" y="5546200"/>
              <a:ext cx="572729" cy="563191"/>
            </a:xfrm>
            <a:prstGeom prst="rect">
              <a:avLst/>
            </a:prstGeom>
          </p:spPr>
        </p:pic>
        <p:grpSp>
          <p:nvGrpSpPr>
            <p:cNvPr id="166" name="Gruppieren 47"/>
            <p:cNvGrpSpPr/>
            <p:nvPr/>
          </p:nvGrpSpPr>
          <p:grpSpPr>
            <a:xfrm>
              <a:off x="2272491" y="5472546"/>
              <a:ext cx="350646" cy="251704"/>
              <a:chOff x="2272491" y="5472546"/>
              <a:chExt cx="350646" cy="251704"/>
            </a:xfrm>
          </p:grpSpPr>
          <p:sp>
            <p:nvSpPr>
              <p:cNvPr id="167" name="Rechteck 39"/>
              <p:cNvSpPr/>
              <p:nvPr/>
            </p:nvSpPr>
            <p:spPr>
              <a:xfrm>
                <a:off x="2352384" y="5528585"/>
                <a:ext cx="198000" cy="134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8" name="Picture 4" descr="http://omnitechsupport-reviews.com/wp-content/uploads/2013/09/239091_567_powerpoint201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491" y="5472546"/>
                <a:ext cx="350646" cy="251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9" name="Excel"/>
          <p:cNvGrpSpPr/>
          <p:nvPr/>
        </p:nvGrpSpPr>
        <p:grpSpPr>
          <a:xfrm>
            <a:off x="1457928" y="4470433"/>
            <a:ext cx="572729" cy="611258"/>
            <a:chOff x="488109" y="4595128"/>
            <a:chExt cx="572729" cy="611258"/>
          </a:xfrm>
        </p:grpSpPr>
        <p:pic>
          <p:nvPicPr>
            <p:cNvPr id="170" name="Grafik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09" y="4643195"/>
              <a:ext cx="572729" cy="563191"/>
            </a:xfrm>
            <a:prstGeom prst="rect">
              <a:avLst/>
            </a:prstGeom>
          </p:spPr>
        </p:pic>
        <p:grpSp>
          <p:nvGrpSpPr>
            <p:cNvPr id="171" name="Gruppieren 54"/>
            <p:cNvGrpSpPr/>
            <p:nvPr/>
          </p:nvGrpSpPr>
          <p:grpSpPr>
            <a:xfrm>
              <a:off x="513612" y="4595128"/>
              <a:ext cx="203495" cy="203495"/>
              <a:chOff x="372061" y="4224323"/>
              <a:chExt cx="443343" cy="443343"/>
            </a:xfrm>
          </p:grpSpPr>
          <p:sp>
            <p:nvSpPr>
              <p:cNvPr id="172" name="Rechteck 48"/>
              <p:cNvSpPr/>
              <p:nvPr/>
            </p:nvSpPr>
            <p:spPr>
              <a:xfrm>
                <a:off x="421640" y="4312920"/>
                <a:ext cx="365533" cy="260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3" name="Picture 6" descr="https://wordpress.training-nyc.com/wp-content/uploads/2014/04/excel_2013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061" y="4224323"/>
                <a:ext cx="443343" cy="443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4" name="Mai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66" y="3047473"/>
            <a:ext cx="510653" cy="502149"/>
          </a:xfrm>
          <a:prstGeom prst="rect">
            <a:avLst/>
          </a:prstGeom>
        </p:spPr>
      </p:pic>
      <p:grpSp>
        <p:nvGrpSpPr>
          <p:cNvPr id="89" name="Person 1"/>
          <p:cNvGrpSpPr/>
          <p:nvPr/>
        </p:nvGrpSpPr>
        <p:grpSpPr>
          <a:xfrm>
            <a:off x="10043467" y="2959910"/>
            <a:ext cx="837542" cy="778015"/>
            <a:chOff x="5394708" y="3734335"/>
            <a:chExt cx="837542" cy="778015"/>
          </a:xfrm>
        </p:grpSpPr>
        <p:pic>
          <p:nvPicPr>
            <p:cNvPr id="90" name="Grafik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708" y="3734335"/>
              <a:ext cx="661332" cy="650320"/>
            </a:xfrm>
            <a:prstGeom prst="rect">
              <a:avLst/>
            </a:prstGeom>
          </p:spPr>
        </p:pic>
        <p:pic>
          <p:nvPicPr>
            <p:cNvPr id="91" name="Grafik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18" y="3862030"/>
              <a:ext cx="661332" cy="650320"/>
            </a:xfrm>
            <a:prstGeom prst="rect">
              <a:avLst/>
            </a:prstGeom>
          </p:spPr>
        </p:pic>
      </p:grpSp>
      <p:grpSp>
        <p:nvGrpSpPr>
          <p:cNvPr id="92" name="Person 2"/>
          <p:cNvGrpSpPr/>
          <p:nvPr/>
        </p:nvGrpSpPr>
        <p:grpSpPr>
          <a:xfrm>
            <a:off x="10009704" y="4058757"/>
            <a:ext cx="871305" cy="797428"/>
            <a:chOff x="6562524" y="4564035"/>
            <a:chExt cx="871305" cy="797428"/>
          </a:xfrm>
        </p:grpSpPr>
        <p:pic>
          <p:nvPicPr>
            <p:cNvPr id="93" name="Grafik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24" y="4564035"/>
              <a:ext cx="661332" cy="650320"/>
            </a:xfrm>
            <a:prstGeom prst="rect">
              <a:avLst/>
            </a:prstGeom>
          </p:spPr>
        </p:pic>
        <p:pic>
          <p:nvPicPr>
            <p:cNvPr id="94" name="Grafik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497" y="4711143"/>
              <a:ext cx="661332" cy="650320"/>
            </a:xfrm>
            <a:prstGeom prst="rect">
              <a:avLst/>
            </a:prstGeom>
          </p:spPr>
        </p:pic>
      </p:grpSp>
      <p:pic>
        <p:nvPicPr>
          <p:cNvPr id="95" name="Building Small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19" y="1540712"/>
            <a:ext cx="826839" cy="1098366"/>
          </a:xfrm>
          <a:prstGeom prst="rect">
            <a:avLst/>
          </a:prstGeom>
        </p:spPr>
      </p:pic>
      <p:grpSp>
        <p:nvGrpSpPr>
          <p:cNvPr id="96" name="Devices"/>
          <p:cNvGrpSpPr/>
          <p:nvPr/>
        </p:nvGrpSpPr>
        <p:grpSpPr>
          <a:xfrm>
            <a:off x="10049880" y="5177016"/>
            <a:ext cx="824716" cy="913180"/>
            <a:chOff x="8134132" y="5010319"/>
            <a:chExt cx="824716" cy="913180"/>
          </a:xfrm>
        </p:grpSpPr>
        <p:pic>
          <p:nvPicPr>
            <p:cNvPr id="97" name="Grafik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516" y="5010319"/>
              <a:ext cx="661332" cy="650320"/>
            </a:xfrm>
            <a:prstGeom prst="rect">
              <a:avLst/>
            </a:prstGeom>
          </p:spPr>
        </p:pic>
        <p:pic>
          <p:nvPicPr>
            <p:cNvPr id="98" name="Grafik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132" y="5273179"/>
              <a:ext cx="661332" cy="650320"/>
            </a:xfrm>
            <a:prstGeom prst="rect">
              <a:avLst/>
            </a:prstGeom>
          </p:spPr>
        </p:pic>
      </p:grpSp>
      <p:pic>
        <p:nvPicPr>
          <p:cNvPr id="99" name="Buildi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93" y="2542894"/>
            <a:ext cx="1897241" cy="2520280"/>
          </a:xfrm>
          <a:prstGeom prst="rect">
            <a:avLst/>
          </a:prstGeom>
        </p:spPr>
      </p:pic>
      <p:pic>
        <p:nvPicPr>
          <p:cNvPr id="100" name="SAP" descr="http://npcloud.org/wp-content/uploads/2012/02/SAP-Logo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17" y="3960061"/>
            <a:ext cx="759290" cy="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SAP Sec"/>
          <p:cNvSpPr/>
          <p:nvPr/>
        </p:nvSpPr>
        <p:spPr>
          <a:xfrm>
            <a:off x="1637593" y="3814195"/>
            <a:ext cx="1080120" cy="648072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Oracl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1" y="5187854"/>
            <a:ext cx="976415" cy="1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Oracle Sep"/>
          <p:cNvSpPr/>
          <p:nvPr/>
        </p:nvSpPr>
        <p:spPr>
          <a:xfrm>
            <a:off x="1889705" y="5073370"/>
            <a:ext cx="1255833" cy="402517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DB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8" y="2060747"/>
            <a:ext cx="997620" cy="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DB2 Sec"/>
          <p:cNvSpPr/>
          <p:nvPr/>
        </p:nvSpPr>
        <p:spPr>
          <a:xfrm>
            <a:off x="1948154" y="1962623"/>
            <a:ext cx="1170000" cy="1123454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aptop Bottom Sec"/>
          <p:cNvSpPr/>
          <p:nvPr/>
        </p:nvSpPr>
        <p:spPr>
          <a:xfrm>
            <a:off x="3635690" y="5091086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aptop Top Sec"/>
          <p:cNvSpPr/>
          <p:nvPr/>
        </p:nvSpPr>
        <p:spPr>
          <a:xfrm>
            <a:off x="3645213" y="2145331"/>
            <a:ext cx="867600" cy="694800"/>
          </a:xfrm>
          <a:prstGeom prst="roundRect">
            <a:avLst/>
          </a:prstGeom>
          <a:noFill/>
          <a:ln w="15875">
            <a:solidFill>
              <a:srgbClr val="E73E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aptop Mid Sec"/>
          <p:cNvSpPr/>
          <p:nvPr/>
        </p:nvSpPr>
        <p:spPr>
          <a:xfrm>
            <a:off x="4122133" y="3678388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irewall Dotted"/>
          <p:cNvSpPr/>
          <p:nvPr/>
        </p:nvSpPr>
        <p:spPr>
          <a:xfrm>
            <a:off x="1054800" y="1508400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0" name="Firewall With Web Dotted"/>
          <p:cNvGrpSpPr/>
          <p:nvPr/>
        </p:nvGrpSpPr>
        <p:grpSpPr>
          <a:xfrm>
            <a:off x="5230800" y="343440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111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12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" name="Laptop Top1"/>
          <p:cNvGrpSpPr/>
          <p:nvPr/>
        </p:nvGrpSpPr>
        <p:grpSpPr>
          <a:xfrm>
            <a:off x="3723134" y="2180732"/>
            <a:ext cx="700867" cy="689195"/>
            <a:chOff x="4519365" y="1370120"/>
            <a:chExt cx="1936648" cy="1904400"/>
          </a:xfrm>
        </p:grpSpPr>
        <p:pic>
          <p:nvPicPr>
            <p:cNvPr id="114" name="Grafik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65" y="1370120"/>
              <a:ext cx="1936648" cy="1904400"/>
            </a:xfrm>
            <a:prstGeom prst="rect">
              <a:avLst/>
            </a:prstGeom>
          </p:spPr>
        </p:pic>
        <p:pic>
          <p:nvPicPr>
            <p:cNvPr id="115" name="Grafik 17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722232" y="1561144"/>
              <a:ext cx="1493467" cy="780312"/>
            </a:xfrm>
            <a:prstGeom prst="rect">
              <a:avLst/>
            </a:prstGeom>
          </p:spPr>
        </p:pic>
      </p:grpSp>
      <p:grpSp>
        <p:nvGrpSpPr>
          <p:cNvPr id="116" name="Laptop Med1"/>
          <p:cNvGrpSpPr/>
          <p:nvPr/>
        </p:nvGrpSpPr>
        <p:grpSpPr>
          <a:xfrm>
            <a:off x="4226340" y="3765099"/>
            <a:ext cx="700867" cy="689195"/>
            <a:chOff x="4787353" y="1370120"/>
            <a:chExt cx="1936651" cy="1904400"/>
          </a:xfrm>
        </p:grpSpPr>
        <p:pic>
          <p:nvPicPr>
            <p:cNvPr id="117" name="Grafik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353" y="1370120"/>
              <a:ext cx="1936651" cy="1904400"/>
            </a:xfrm>
            <a:prstGeom prst="rect">
              <a:avLst/>
            </a:prstGeom>
          </p:spPr>
        </p:pic>
        <p:pic>
          <p:nvPicPr>
            <p:cNvPr id="118" name="Grafik 17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959090" y="1561144"/>
              <a:ext cx="1493466" cy="780312"/>
            </a:xfrm>
            <a:prstGeom prst="rect">
              <a:avLst/>
            </a:prstGeom>
          </p:spPr>
        </p:pic>
      </p:grpSp>
      <p:grpSp>
        <p:nvGrpSpPr>
          <p:cNvPr id="119" name="Laptop Bot1"/>
          <p:cNvGrpSpPr/>
          <p:nvPr/>
        </p:nvGrpSpPr>
        <p:grpSpPr>
          <a:xfrm>
            <a:off x="3717536" y="5125597"/>
            <a:ext cx="700867" cy="689195"/>
            <a:chOff x="5017057" y="1370120"/>
            <a:chExt cx="1936651" cy="1904400"/>
          </a:xfrm>
        </p:grpSpPr>
        <p:pic>
          <p:nvPicPr>
            <p:cNvPr id="120" name="Grafik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057" y="1370120"/>
              <a:ext cx="1936651" cy="1904400"/>
            </a:xfrm>
            <a:prstGeom prst="rect">
              <a:avLst/>
            </a:prstGeom>
          </p:spPr>
        </p:pic>
        <p:pic>
          <p:nvPicPr>
            <p:cNvPr id="121" name="Grafik 17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5209153" y="1561145"/>
              <a:ext cx="1493466" cy="780311"/>
            </a:xfrm>
            <a:prstGeom prst="rect">
              <a:avLst/>
            </a:prstGeom>
          </p:spPr>
        </p:pic>
      </p:grpSp>
      <p:pic>
        <p:nvPicPr>
          <p:cNvPr id="122" name="Comment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6" y="3255224"/>
            <a:ext cx="650443" cy="609887"/>
          </a:xfrm>
          <a:prstGeom prst="rect">
            <a:avLst/>
          </a:prstGeom>
        </p:spPr>
      </p:pic>
      <p:pic>
        <p:nvPicPr>
          <p:cNvPr id="123" name="Idea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75736" y="2486204"/>
            <a:ext cx="640924" cy="6009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Information Security</a:t>
            </a:r>
            <a:endParaRPr lang="en-US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sp>
        <p:nvSpPr>
          <p:cNvPr id="63" name="OK Category"/>
          <p:cNvSpPr/>
          <p:nvPr/>
        </p:nvSpPr>
        <p:spPr>
          <a:xfrm>
            <a:off x="9851000" y="3934540"/>
            <a:ext cx="1224000" cy="2340000"/>
          </a:xfrm>
          <a:prstGeom prst="roundRect">
            <a:avLst/>
          </a:prstGeom>
          <a:noFill/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ec Category"/>
          <p:cNvSpPr/>
          <p:nvPr/>
        </p:nvSpPr>
        <p:spPr>
          <a:xfrm>
            <a:off x="9851000" y="1440858"/>
            <a:ext cx="1224000" cy="2340000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feld 10"/>
          <p:cNvSpPr txBox="1"/>
          <p:nvPr/>
        </p:nvSpPr>
        <p:spPr>
          <a:xfrm>
            <a:off x="5932715" y="876984"/>
            <a:ext cx="3106575" cy="194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E53138"/>
                </a:soli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Organisation Policy: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Provide simple categories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Define which categories can be sent to which recipients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Manage the process</a:t>
            </a:r>
          </a:p>
          <a:p>
            <a:pPr marL="180975" lvl="1" indent="-180975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Font typeface="Segoe UI" pitchFamily="34" charset="0"/>
              <a:buChar char="›"/>
            </a:pPr>
            <a:r>
              <a:rPr lang="en-GB" sz="1600" dirty="0">
                <a:solidFill>
                  <a:srgbClr val="002060"/>
                </a:solidFill>
                <a:latin typeface="Segoe UI Light" panose="020B0502040204020203" pitchFamily="34" charset="0"/>
                <a:ea typeface="ヒラギノ角ゴ Pro W3" charset="-128"/>
                <a:cs typeface="Segoe UI" pitchFamily="34" charset="0"/>
              </a:rPr>
              <a:t>Control the interaction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A07B7-EAC5-4A16-9EED-C3DB70850A29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8818E-FAE8-4850-9BA6-DEB84FFDE048}" type="slidenum">
              <a:rPr lang="en-US" noProof="0" smtClean="0"/>
              <a:pPr/>
              <a:t>15</a:t>
            </a:fld>
            <a:endParaRPr lang="en-US" noProof="0"/>
          </a:p>
        </p:txBody>
      </p:sp>
      <p:grpSp>
        <p:nvGrpSpPr>
          <p:cNvPr id="26" name="Group Excel"/>
          <p:cNvGrpSpPr/>
          <p:nvPr/>
        </p:nvGrpSpPr>
        <p:grpSpPr>
          <a:xfrm>
            <a:off x="1454993" y="4396285"/>
            <a:ext cx="572729" cy="759752"/>
            <a:chOff x="1246240" y="5665604"/>
            <a:chExt cx="572729" cy="759752"/>
          </a:xfrm>
        </p:grpSpPr>
        <p:sp>
          <p:nvSpPr>
            <p:cNvPr id="188" name="Laptop Mid Sec"/>
            <p:cNvSpPr/>
            <p:nvPr/>
          </p:nvSpPr>
          <p:spPr>
            <a:xfrm>
              <a:off x="1249599" y="5665604"/>
              <a:ext cx="534489" cy="759752"/>
            </a:xfrm>
            <a:prstGeom prst="roundRect">
              <a:avLst/>
            </a:prstGeom>
            <a:solidFill>
              <a:srgbClr val="FF0000">
                <a:alpha val="29000"/>
              </a:srgb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5" name="Excel"/>
            <p:cNvGrpSpPr/>
            <p:nvPr/>
          </p:nvGrpSpPr>
          <p:grpSpPr>
            <a:xfrm>
              <a:off x="1246240" y="5737527"/>
              <a:ext cx="572729" cy="611258"/>
              <a:chOff x="488109" y="4595128"/>
              <a:chExt cx="572729" cy="611258"/>
            </a:xfrm>
          </p:grpSpPr>
          <p:pic>
            <p:nvPicPr>
              <p:cNvPr id="176" name="Grafik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109" y="4643195"/>
                <a:ext cx="572729" cy="563191"/>
              </a:xfrm>
              <a:prstGeom prst="rect">
                <a:avLst/>
              </a:prstGeom>
            </p:spPr>
          </p:pic>
          <p:grpSp>
            <p:nvGrpSpPr>
              <p:cNvPr id="177" name="Gruppieren 54"/>
              <p:cNvGrpSpPr/>
              <p:nvPr/>
            </p:nvGrpSpPr>
            <p:grpSpPr>
              <a:xfrm>
                <a:off x="513612" y="4595128"/>
                <a:ext cx="203495" cy="203495"/>
                <a:chOff x="372061" y="4224323"/>
                <a:chExt cx="443343" cy="443343"/>
              </a:xfrm>
            </p:grpSpPr>
            <p:sp>
              <p:nvSpPr>
                <p:cNvPr id="178" name="Rechteck 48"/>
                <p:cNvSpPr/>
                <p:nvPr/>
              </p:nvSpPr>
              <p:spPr>
                <a:xfrm>
                  <a:off x="421640" y="4312920"/>
                  <a:ext cx="365533" cy="2608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9" name="Picture 6" descr="https://wordpress.training-nyc.com/wp-content/uploads/2014/04/excel_2013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061" y="4224323"/>
                  <a:ext cx="443343" cy="4433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7" name="Group Powerpoint"/>
          <p:cNvGrpSpPr/>
          <p:nvPr/>
        </p:nvGrpSpPr>
        <p:grpSpPr>
          <a:xfrm>
            <a:off x="3124432" y="5342096"/>
            <a:ext cx="597125" cy="759752"/>
            <a:chOff x="576252" y="5557428"/>
            <a:chExt cx="597125" cy="759752"/>
          </a:xfrm>
        </p:grpSpPr>
        <p:sp>
          <p:nvSpPr>
            <p:cNvPr id="194" name="Laptop Mid Sec"/>
            <p:cNvSpPr/>
            <p:nvPr/>
          </p:nvSpPr>
          <p:spPr>
            <a:xfrm>
              <a:off x="606424" y="5557428"/>
              <a:ext cx="534489" cy="759752"/>
            </a:xfrm>
            <a:prstGeom prst="roundRect">
              <a:avLst/>
            </a:prstGeom>
            <a:solidFill>
              <a:srgbClr val="E53138">
                <a:alpha val="50000"/>
              </a:srgb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5" name="Powerpoint"/>
            <p:cNvGrpSpPr/>
            <p:nvPr/>
          </p:nvGrpSpPr>
          <p:grpSpPr>
            <a:xfrm>
              <a:off x="576252" y="5618881"/>
              <a:ext cx="597125" cy="636845"/>
              <a:chOff x="2272491" y="5472546"/>
              <a:chExt cx="597125" cy="636845"/>
            </a:xfrm>
          </p:grpSpPr>
          <p:pic>
            <p:nvPicPr>
              <p:cNvPr id="196" name="Grafik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887" y="5546200"/>
                <a:ext cx="572729" cy="563191"/>
              </a:xfrm>
              <a:prstGeom prst="rect">
                <a:avLst/>
              </a:prstGeom>
            </p:spPr>
          </p:pic>
          <p:grpSp>
            <p:nvGrpSpPr>
              <p:cNvPr id="197" name="Gruppieren 47"/>
              <p:cNvGrpSpPr/>
              <p:nvPr/>
            </p:nvGrpSpPr>
            <p:grpSpPr>
              <a:xfrm>
                <a:off x="2272491" y="5472546"/>
                <a:ext cx="350646" cy="251704"/>
                <a:chOff x="2272491" y="5472546"/>
                <a:chExt cx="350646" cy="251704"/>
              </a:xfrm>
            </p:grpSpPr>
            <p:sp>
              <p:nvSpPr>
                <p:cNvPr id="198" name="Rechteck 39"/>
                <p:cNvSpPr/>
                <p:nvPr/>
              </p:nvSpPr>
              <p:spPr>
                <a:xfrm>
                  <a:off x="2352384" y="5528585"/>
                  <a:ext cx="198000" cy="134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9" name="Picture 4" descr="http://omnitechsupport-reviews.com/wp-content/uploads/2013/09/239091_567_powerpoint2013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2491" y="5472546"/>
                  <a:ext cx="350646" cy="251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8" name="Public Doc"/>
          <p:cNvGrpSpPr/>
          <p:nvPr/>
        </p:nvGrpSpPr>
        <p:grpSpPr>
          <a:xfrm>
            <a:off x="4508323" y="4420219"/>
            <a:ext cx="572729" cy="759752"/>
            <a:chOff x="5354160" y="5532265"/>
            <a:chExt cx="572729" cy="759752"/>
          </a:xfrm>
        </p:grpSpPr>
        <p:sp>
          <p:nvSpPr>
            <p:cNvPr id="201" name="Laptop Mid Sec"/>
            <p:cNvSpPr/>
            <p:nvPr/>
          </p:nvSpPr>
          <p:spPr>
            <a:xfrm>
              <a:off x="5375528" y="5532265"/>
              <a:ext cx="534489" cy="759752"/>
            </a:xfrm>
            <a:prstGeom prst="roundRect">
              <a:avLst/>
            </a:pr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Word"/>
            <p:cNvGrpSpPr/>
            <p:nvPr/>
          </p:nvGrpSpPr>
          <p:grpSpPr>
            <a:xfrm>
              <a:off x="5354160" y="5611132"/>
              <a:ext cx="572729" cy="602017"/>
              <a:chOff x="3653972" y="4571202"/>
              <a:chExt cx="572729" cy="602017"/>
            </a:xfrm>
          </p:grpSpPr>
          <p:pic>
            <p:nvPicPr>
              <p:cNvPr id="204" name="Grafik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3972" y="4610028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205" name="Picture 2" descr="https://www.phmsociety.org/sites/phmsociety.org/files/MSWord2013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370" y="4571202"/>
                <a:ext cx="192928" cy="192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Mail"/>
          <p:cNvGrpSpPr/>
          <p:nvPr/>
        </p:nvGrpSpPr>
        <p:grpSpPr>
          <a:xfrm>
            <a:off x="4555933" y="3041596"/>
            <a:ext cx="734009" cy="518520"/>
            <a:chOff x="6022745" y="2665666"/>
            <a:chExt cx="734009" cy="518520"/>
          </a:xfrm>
        </p:grpSpPr>
        <p:sp>
          <p:nvSpPr>
            <p:cNvPr id="209" name="Laptop Mid Sec"/>
            <p:cNvSpPr/>
            <p:nvPr/>
          </p:nvSpPr>
          <p:spPr>
            <a:xfrm>
              <a:off x="6022745" y="2671668"/>
              <a:ext cx="734009" cy="512518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0" name="Mail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422" y="2665666"/>
              <a:ext cx="510653" cy="502149"/>
            </a:xfrm>
            <a:prstGeom prst="rect">
              <a:avLst/>
            </a:prstGeom>
          </p:spPr>
        </p:pic>
      </p:grpSp>
      <p:grpSp>
        <p:nvGrpSpPr>
          <p:cNvPr id="30" name="Group PDF"/>
          <p:cNvGrpSpPr/>
          <p:nvPr/>
        </p:nvGrpSpPr>
        <p:grpSpPr>
          <a:xfrm>
            <a:off x="4711764" y="2395221"/>
            <a:ext cx="572729" cy="759752"/>
            <a:chOff x="6382436" y="2610858"/>
            <a:chExt cx="572729" cy="759752"/>
          </a:xfrm>
        </p:grpSpPr>
        <p:sp>
          <p:nvSpPr>
            <p:cNvPr id="214" name="Laptop Mid Sec"/>
            <p:cNvSpPr/>
            <p:nvPr/>
          </p:nvSpPr>
          <p:spPr>
            <a:xfrm>
              <a:off x="6420676" y="2610858"/>
              <a:ext cx="534489" cy="759752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6" name="PDF"/>
            <p:cNvGrpSpPr/>
            <p:nvPr/>
          </p:nvGrpSpPr>
          <p:grpSpPr>
            <a:xfrm>
              <a:off x="6382436" y="2681236"/>
              <a:ext cx="572729" cy="601220"/>
              <a:chOff x="3842657" y="2467428"/>
              <a:chExt cx="572729" cy="601220"/>
            </a:xfrm>
          </p:grpSpPr>
          <p:pic>
            <p:nvPicPr>
              <p:cNvPr id="217" name="Grafik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2657" y="2505457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218" name="Bild 20" descr="8616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429" y="2467428"/>
                <a:ext cx="395513" cy="395513"/>
              </a:xfrm>
              <a:prstGeom prst="rect">
                <a:avLst/>
              </a:prstGeom>
            </p:spPr>
          </p:pic>
        </p:grpSp>
      </p:grpSp>
      <p:sp>
        <p:nvSpPr>
          <p:cNvPr id="18" name="Rounded Rectangle 17"/>
          <p:cNvSpPr/>
          <p:nvPr/>
        </p:nvSpPr>
        <p:spPr>
          <a:xfrm>
            <a:off x="1463735" y="4394111"/>
            <a:ext cx="533334" cy="755556"/>
          </a:xfrm>
          <a:prstGeom prst="roundRect">
            <a:avLst/>
          </a:prstGeom>
          <a:solidFill>
            <a:srgbClr val="E5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ounded Rectangle 79"/>
          <p:cNvSpPr/>
          <p:nvPr/>
        </p:nvSpPr>
        <p:spPr>
          <a:xfrm>
            <a:off x="3153685" y="5335924"/>
            <a:ext cx="533334" cy="755556"/>
          </a:xfrm>
          <a:prstGeom prst="roundRect">
            <a:avLst/>
          </a:prstGeom>
          <a:solidFill>
            <a:srgbClr val="E5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ounded Rectangle 80"/>
          <p:cNvSpPr/>
          <p:nvPr/>
        </p:nvSpPr>
        <p:spPr>
          <a:xfrm>
            <a:off x="4532502" y="4419188"/>
            <a:ext cx="533334" cy="7555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ounded Rectangle 82"/>
          <p:cNvSpPr/>
          <p:nvPr/>
        </p:nvSpPr>
        <p:spPr>
          <a:xfrm rot="16200000">
            <a:off x="4663261" y="2935487"/>
            <a:ext cx="498769" cy="734009"/>
          </a:xfrm>
          <a:prstGeom prst="round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ounded Rectangle 81"/>
          <p:cNvSpPr/>
          <p:nvPr/>
        </p:nvSpPr>
        <p:spPr>
          <a:xfrm>
            <a:off x="4746156" y="2393225"/>
            <a:ext cx="533334" cy="742221"/>
          </a:xfrm>
          <a:prstGeom prst="round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irewall"/>
          <p:cNvSpPr/>
          <p:nvPr/>
        </p:nvSpPr>
        <p:spPr>
          <a:xfrm>
            <a:off x="1055440" y="1508400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5" name="Firewall With Web"/>
          <p:cNvGrpSpPr/>
          <p:nvPr/>
        </p:nvGrpSpPr>
        <p:grpSpPr>
          <a:xfrm>
            <a:off x="5230661" y="343488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136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37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6078164" y="3061401"/>
            <a:ext cx="3706784" cy="136536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spcBef>
                <a:spcPts val="700"/>
              </a:spcBef>
            </a:pPr>
            <a:r>
              <a:rPr lang="en-GB" sz="2800" dirty="0">
                <a:solidFill>
                  <a:srgbClr val="FF0000"/>
                </a:solidFill>
              </a:rPr>
              <a:t>Foundation for any Data Loss Prevention scheme or system</a:t>
            </a:r>
          </a:p>
        </p:txBody>
      </p:sp>
      <p:sp>
        <p:nvSpPr>
          <p:cNvPr id="140" name="Freeform: Shape 139"/>
          <p:cNvSpPr>
            <a:spLocks noChangeAspect="1"/>
          </p:cNvSpPr>
          <p:nvPr/>
        </p:nvSpPr>
        <p:spPr>
          <a:xfrm>
            <a:off x="1055439" y="1509486"/>
            <a:ext cx="5042090" cy="4644000"/>
          </a:xfrm>
          <a:custGeom>
            <a:avLst/>
            <a:gdLst>
              <a:gd name="connsiteX0" fmla="*/ 2322286 w 5042711"/>
              <a:gd name="connsiteY0" fmla="*/ 0 h 4644572"/>
              <a:gd name="connsiteX1" fmla="*/ 4597392 w 5042711"/>
              <a:gd name="connsiteY1" fmla="*/ 1854265 h 4644572"/>
              <a:gd name="connsiteX2" fmla="*/ 4608247 w 5042711"/>
              <a:gd name="connsiteY2" fmla="*/ 1925394 h 4644572"/>
              <a:gd name="connsiteX3" fmla="*/ 4926775 w 5042711"/>
              <a:gd name="connsiteY3" fmla="*/ 1925394 h 4644572"/>
              <a:gd name="connsiteX4" fmla="*/ 5042711 w 5042711"/>
              <a:gd name="connsiteY4" fmla="*/ 2041330 h 4644572"/>
              <a:gd name="connsiteX5" fmla="*/ 5042711 w 5042711"/>
              <a:gd name="connsiteY5" fmla="*/ 2505062 h 4644572"/>
              <a:gd name="connsiteX6" fmla="*/ 4926775 w 5042711"/>
              <a:gd name="connsiteY6" fmla="*/ 2620998 h 4644572"/>
              <a:gd name="connsiteX7" fmla="*/ 4623231 w 5042711"/>
              <a:gd name="connsiteY7" fmla="*/ 2620998 h 4644572"/>
              <a:gd name="connsiteX8" fmla="*/ 4597392 w 5042711"/>
              <a:gd name="connsiteY8" fmla="*/ 2790308 h 4644572"/>
              <a:gd name="connsiteX9" fmla="*/ 2322286 w 5042711"/>
              <a:gd name="connsiteY9" fmla="*/ 4644572 h 4644572"/>
              <a:gd name="connsiteX10" fmla="*/ 0 w 5042711"/>
              <a:gd name="connsiteY10" fmla="*/ 2322286 h 4644572"/>
              <a:gd name="connsiteX11" fmla="*/ 2322286 w 5042711"/>
              <a:gd name="connsiteY11" fmla="*/ 0 h 46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2711" h="4644572">
                <a:moveTo>
                  <a:pt x="2322286" y="0"/>
                </a:moveTo>
                <a:cubicBezTo>
                  <a:pt x="3444529" y="0"/>
                  <a:pt x="4380847" y="796038"/>
                  <a:pt x="4597392" y="1854265"/>
                </a:cubicBezTo>
                <a:lnTo>
                  <a:pt x="4608247" y="1925394"/>
                </a:lnTo>
                <a:lnTo>
                  <a:pt x="4926775" y="1925394"/>
                </a:lnTo>
                <a:cubicBezTo>
                  <a:pt x="4990805" y="1925394"/>
                  <a:pt x="5042711" y="1977300"/>
                  <a:pt x="5042711" y="2041330"/>
                </a:cubicBezTo>
                <a:lnTo>
                  <a:pt x="5042711" y="2505062"/>
                </a:lnTo>
                <a:cubicBezTo>
                  <a:pt x="5042711" y="2569092"/>
                  <a:pt x="4990805" y="2620998"/>
                  <a:pt x="4926775" y="2620998"/>
                </a:cubicBezTo>
                <a:lnTo>
                  <a:pt x="4623231" y="2620998"/>
                </a:lnTo>
                <a:lnTo>
                  <a:pt x="4597392" y="2790308"/>
                </a:lnTo>
                <a:cubicBezTo>
                  <a:pt x="4380847" y="3848534"/>
                  <a:pt x="3444529" y="4644572"/>
                  <a:pt x="2322286" y="4644572"/>
                </a:cubicBezTo>
                <a:cubicBezTo>
                  <a:pt x="1039723" y="4644572"/>
                  <a:pt x="0" y="3604849"/>
                  <a:pt x="0" y="2322286"/>
                </a:cubicBezTo>
                <a:cubicBezTo>
                  <a:pt x="0" y="1039723"/>
                  <a:pt x="1039723" y="0"/>
                  <a:pt x="2322286" y="0"/>
                </a:cubicBezTo>
                <a:close/>
              </a:path>
            </a:pathLst>
          </a:custGeom>
          <a:solidFill>
            <a:srgbClr val="D22432">
              <a:alpha val="31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0.03424 -2.96296E-6 0.14258 -0.05023 0.21745 -0.04421 C 0.29193 -0.03819 0.35417 -0.05555 0.45026 0.03889 " pathEditMode="relative" rAng="0" ptsTypes="AAA">
                                      <p:cBhvr>
                                        <p:cTn id="1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-30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7037E-7 C 0.03411 3.7037E-7 0.14192 0.02708 0.21354 0.03495 C 0.28567 0.04282 0.41393 -0.00648 0.44961 -0.06435 " pathEditMode="relative" rAng="0" ptsTypes="AAA">
                                      <p:cBhvr>
                                        <p:cTn id="11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-143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0.00023 C 0.03411 -0.00023 0.147 0.03079 0.22343 0.04028 C 0.29961 0.04977 0.40247 -0.01065 0.44882 -0.03704 " pathEditMode="relative" rAng="0" ptsTypes="AAA">
                                      <p:cBhvr>
                                        <p:cTn id="1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23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5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833E-6 3.7037E-6 C 0.08463 -0.0375 0.21901 -0.12107 0.29401 -0.06875 " pathEditMode="relative" rAng="0" ptsTypes="AA">
                                      <p:cBhvr>
                                        <p:cTn id="12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428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-0.00093 C 0.04115 -0.01157 0.06367 -0.08611 0.10195 -0.07037 " pathEditMode="relative" rAng="0" ptsTypes="AA">
                                      <p:cBhvr>
                                        <p:cTn id="1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uiExpand="1" animBg="1"/>
      <p:bldP spid="64" grpId="0" animBg="1"/>
      <p:bldP spid="57" grpId="0" uiExpand="1" build="p" bldLvl="2"/>
      <p:bldP spid="57" grpId="1" build="allAtOnce"/>
      <p:bldP spid="18" grpId="0" uiExpand="1" animBg="1"/>
      <p:bldP spid="18" grpId="1" uiExpand="1" animBg="1"/>
      <p:bldP spid="80" grpId="0" uiExpand="1" animBg="1"/>
      <p:bldP spid="80" grpId="1" uiExpand="1" animBg="1"/>
      <p:bldP spid="81" grpId="0" uiExpand="1" animBg="1"/>
      <p:bldP spid="81" grpId="1" uiExpand="1" animBg="1"/>
      <p:bldP spid="83" grpId="0" animBg="1"/>
      <p:bldP spid="83" grpId="1" animBg="1"/>
      <p:bldP spid="82" grpId="0" animBg="1"/>
      <p:bldP spid="82" grpId="1" animBg="1"/>
      <p:bldP spid="134" grpId="0" animBg="1"/>
      <p:bldP spid="138" grpId="0"/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Person 1"/>
          <p:cNvGrpSpPr/>
          <p:nvPr/>
        </p:nvGrpSpPr>
        <p:grpSpPr>
          <a:xfrm>
            <a:off x="10043467" y="2959910"/>
            <a:ext cx="837542" cy="778015"/>
            <a:chOff x="5394708" y="3734335"/>
            <a:chExt cx="837542" cy="778015"/>
          </a:xfrm>
        </p:grpSpPr>
        <p:pic>
          <p:nvPicPr>
            <p:cNvPr id="90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708" y="3734335"/>
              <a:ext cx="661332" cy="650320"/>
            </a:xfrm>
            <a:prstGeom prst="rect">
              <a:avLst/>
            </a:prstGeom>
          </p:spPr>
        </p:pic>
        <p:pic>
          <p:nvPicPr>
            <p:cNvPr id="91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18" y="3862030"/>
              <a:ext cx="661332" cy="650320"/>
            </a:xfrm>
            <a:prstGeom prst="rect">
              <a:avLst/>
            </a:prstGeom>
          </p:spPr>
        </p:pic>
      </p:grpSp>
      <p:grpSp>
        <p:nvGrpSpPr>
          <p:cNvPr id="92" name="Person 2"/>
          <p:cNvGrpSpPr/>
          <p:nvPr/>
        </p:nvGrpSpPr>
        <p:grpSpPr>
          <a:xfrm>
            <a:off x="10009704" y="4058757"/>
            <a:ext cx="871305" cy="797428"/>
            <a:chOff x="6562524" y="4564035"/>
            <a:chExt cx="871305" cy="797428"/>
          </a:xfrm>
        </p:grpSpPr>
        <p:pic>
          <p:nvPicPr>
            <p:cNvPr id="93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24" y="4564035"/>
              <a:ext cx="661332" cy="650320"/>
            </a:xfrm>
            <a:prstGeom prst="rect">
              <a:avLst/>
            </a:prstGeom>
          </p:spPr>
        </p:pic>
        <p:pic>
          <p:nvPicPr>
            <p:cNvPr id="94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497" y="4711143"/>
              <a:ext cx="661332" cy="650320"/>
            </a:xfrm>
            <a:prstGeom prst="rect">
              <a:avLst/>
            </a:prstGeom>
          </p:spPr>
        </p:pic>
      </p:grpSp>
      <p:pic>
        <p:nvPicPr>
          <p:cNvPr id="95" name="Building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19" y="1540712"/>
            <a:ext cx="826839" cy="1098366"/>
          </a:xfrm>
          <a:prstGeom prst="rect">
            <a:avLst/>
          </a:prstGeom>
        </p:spPr>
      </p:pic>
      <p:grpSp>
        <p:nvGrpSpPr>
          <p:cNvPr id="96" name="Devices"/>
          <p:cNvGrpSpPr/>
          <p:nvPr/>
        </p:nvGrpSpPr>
        <p:grpSpPr>
          <a:xfrm>
            <a:off x="10049880" y="5177016"/>
            <a:ext cx="824716" cy="913180"/>
            <a:chOff x="8134132" y="5010319"/>
            <a:chExt cx="824716" cy="913180"/>
          </a:xfrm>
        </p:grpSpPr>
        <p:pic>
          <p:nvPicPr>
            <p:cNvPr id="97" name="Grafik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516" y="5010319"/>
              <a:ext cx="661332" cy="650320"/>
            </a:xfrm>
            <a:prstGeom prst="rect">
              <a:avLst/>
            </a:prstGeom>
          </p:spPr>
        </p:pic>
        <p:pic>
          <p:nvPicPr>
            <p:cNvPr id="98" name="Grafik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132" y="5273179"/>
              <a:ext cx="661332" cy="650320"/>
            </a:xfrm>
            <a:prstGeom prst="rect">
              <a:avLst/>
            </a:prstGeom>
          </p:spPr>
        </p:pic>
      </p:grpSp>
      <p:pic>
        <p:nvPicPr>
          <p:cNvPr id="99" name="Build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93" y="2542894"/>
            <a:ext cx="1897241" cy="2520280"/>
          </a:xfrm>
          <a:prstGeom prst="rect">
            <a:avLst/>
          </a:prstGeom>
        </p:spPr>
      </p:pic>
      <p:pic>
        <p:nvPicPr>
          <p:cNvPr id="100" name="SAP" descr="http://npcloud.org/wp-content/uploads/2012/02/SAP-Logo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17" y="3960061"/>
            <a:ext cx="759290" cy="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SAP Sec"/>
          <p:cNvSpPr/>
          <p:nvPr/>
        </p:nvSpPr>
        <p:spPr>
          <a:xfrm>
            <a:off x="1637593" y="3814195"/>
            <a:ext cx="1080120" cy="648072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Orac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1" y="5187854"/>
            <a:ext cx="976415" cy="1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Oracle Sep"/>
          <p:cNvSpPr/>
          <p:nvPr/>
        </p:nvSpPr>
        <p:spPr>
          <a:xfrm>
            <a:off x="1889705" y="5073370"/>
            <a:ext cx="1255833" cy="402517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DB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8" y="2060747"/>
            <a:ext cx="997620" cy="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DB2 Sec"/>
          <p:cNvSpPr/>
          <p:nvPr/>
        </p:nvSpPr>
        <p:spPr>
          <a:xfrm>
            <a:off x="1948154" y="1962623"/>
            <a:ext cx="1170000" cy="1123454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aptop Bottom Sec"/>
          <p:cNvSpPr/>
          <p:nvPr/>
        </p:nvSpPr>
        <p:spPr>
          <a:xfrm>
            <a:off x="3635690" y="5091086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aptop Top Sec"/>
          <p:cNvSpPr/>
          <p:nvPr/>
        </p:nvSpPr>
        <p:spPr>
          <a:xfrm>
            <a:off x="3645213" y="2145331"/>
            <a:ext cx="867600" cy="694800"/>
          </a:xfrm>
          <a:prstGeom prst="roundRect">
            <a:avLst/>
          </a:prstGeom>
          <a:noFill/>
          <a:ln w="15875">
            <a:solidFill>
              <a:srgbClr val="E73E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aptop Mid Sec"/>
          <p:cNvSpPr/>
          <p:nvPr/>
        </p:nvSpPr>
        <p:spPr>
          <a:xfrm>
            <a:off x="4122133" y="3678388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Laptop Top1"/>
          <p:cNvGrpSpPr/>
          <p:nvPr/>
        </p:nvGrpSpPr>
        <p:grpSpPr>
          <a:xfrm>
            <a:off x="3723134" y="2180732"/>
            <a:ext cx="700867" cy="689195"/>
            <a:chOff x="4519365" y="1370120"/>
            <a:chExt cx="1936648" cy="1904400"/>
          </a:xfrm>
        </p:grpSpPr>
        <p:pic>
          <p:nvPicPr>
            <p:cNvPr id="114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65" y="1370120"/>
              <a:ext cx="1936648" cy="1904400"/>
            </a:xfrm>
            <a:prstGeom prst="rect">
              <a:avLst/>
            </a:prstGeom>
          </p:spPr>
        </p:pic>
        <p:pic>
          <p:nvPicPr>
            <p:cNvPr id="115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722232" y="1561144"/>
              <a:ext cx="1493467" cy="780312"/>
            </a:xfrm>
            <a:prstGeom prst="rect">
              <a:avLst/>
            </a:prstGeom>
          </p:spPr>
        </p:pic>
      </p:grpSp>
      <p:grpSp>
        <p:nvGrpSpPr>
          <p:cNvPr id="116" name="Laptop Med1"/>
          <p:cNvGrpSpPr/>
          <p:nvPr/>
        </p:nvGrpSpPr>
        <p:grpSpPr>
          <a:xfrm>
            <a:off x="4226340" y="3765099"/>
            <a:ext cx="700867" cy="689195"/>
            <a:chOff x="4787353" y="1370120"/>
            <a:chExt cx="1936651" cy="1904400"/>
          </a:xfrm>
        </p:grpSpPr>
        <p:pic>
          <p:nvPicPr>
            <p:cNvPr id="117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353" y="1370120"/>
              <a:ext cx="1936651" cy="1904400"/>
            </a:xfrm>
            <a:prstGeom prst="rect">
              <a:avLst/>
            </a:prstGeom>
          </p:spPr>
        </p:pic>
        <p:pic>
          <p:nvPicPr>
            <p:cNvPr id="118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959090" y="1561144"/>
              <a:ext cx="1493466" cy="780312"/>
            </a:xfrm>
            <a:prstGeom prst="rect">
              <a:avLst/>
            </a:prstGeom>
          </p:spPr>
        </p:pic>
      </p:grpSp>
      <p:grpSp>
        <p:nvGrpSpPr>
          <p:cNvPr id="119" name="Laptop Bot1"/>
          <p:cNvGrpSpPr/>
          <p:nvPr/>
        </p:nvGrpSpPr>
        <p:grpSpPr>
          <a:xfrm>
            <a:off x="3717536" y="5125597"/>
            <a:ext cx="700867" cy="689195"/>
            <a:chOff x="5017057" y="1370120"/>
            <a:chExt cx="1936651" cy="1904400"/>
          </a:xfrm>
        </p:grpSpPr>
        <p:pic>
          <p:nvPicPr>
            <p:cNvPr id="120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057" y="1370120"/>
              <a:ext cx="1936651" cy="1904400"/>
            </a:xfrm>
            <a:prstGeom prst="rect">
              <a:avLst/>
            </a:prstGeom>
          </p:spPr>
        </p:pic>
        <p:pic>
          <p:nvPicPr>
            <p:cNvPr id="121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5209153" y="1561145"/>
              <a:ext cx="1493466" cy="780311"/>
            </a:xfrm>
            <a:prstGeom prst="rect">
              <a:avLst/>
            </a:prstGeom>
          </p:spPr>
        </p:pic>
      </p:grpSp>
      <p:pic>
        <p:nvPicPr>
          <p:cNvPr id="122" name="Commen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6" y="3255224"/>
            <a:ext cx="650443" cy="609887"/>
          </a:xfrm>
          <a:prstGeom prst="rect">
            <a:avLst/>
          </a:prstGeom>
        </p:spPr>
      </p:pic>
      <p:pic>
        <p:nvPicPr>
          <p:cNvPr id="123" name="Idea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75736" y="2486204"/>
            <a:ext cx="640924" cy="6009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Information Security – Technology</a:t>
            </a:r>
            <a:endParaRPr lang="en-US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sp>
        <p:nvSpPr>
          <p:cNvPr id="63" name="OK Category"/>
          <p:cNvSpPr/>
          <p:nvPr/>
        </p:nvSpPr>
        <p:spPr>
          <a:xfrm>
            <a:off x="9851000" y="3934540"/>
            <a:ext cx="1224000" cy="2340000"/>
          </a:xfrm>
          <a:prstGeom prst="roundRect">
            <a:avLst/>
          </a:prstGeom>
          <a:noFill/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ec Category"/>
          <p:cNvSpPr/>
          <p:nvPr/>
        </p:nvSpPr>
        <p:spPr>
          <a:xfrm>
            <a:off x="9851000" y="1440858"/>
            <a:ext cx="1224000" cy="2340000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A07B7-EAC5-4A16-9EED-C3DB70850A29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8818E-FAE8-4850-9BA6-DEB84FFDE048}" type="slidenum">
              <a:rPr lang="en-US" noProof="0" smtClean="0"/>
              <a:pPr/>
              <a:t>16</a:t>
            </a:fld>
            <a:endParaRPr lang="en-US" noProof="0"/>
          </a:p>
        </p:txBody>
      </p:sp>
      <p:grpSp>
        <p:nvGrpSpPr>
          <p:cNvPr id="28" name="Group 27"/>
          <p:cNvGrpSpPr/>
          <p:nvPr/>
        </p:nvGrpSpPr>
        <p:grpSpPr>
          <a:xfrm>
            <a:off x="4508323" y="4420219"/>
            <a:ext cx="572729" cy="759752"/>
            <a:chOff x="5354160" y="5532265"/>
            <a:chExt cx="572729" cy="759752"/>
          </a:xfrm>
        </p:grpSpPr>
        <p:sp>
          <p:nvSpPr>
            <p:cNvPr id="201" name="Laptop Mid Sec"/>
            <p:cNvSpPr/>
            <p:nvPr/>
          </p:nvSpPr>
          <p:spPr>
            <a:xfrm>
              <a:off x="5375528" y="5532265"/>
              <a:ext cx="534489" cy="759752"/>
            </a:xfrm>
            <a:prstGeom prst="roundRect">
              <a:avLst/>
            </a:pr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Word"/>
            <p:cNvGrpSpPr/>
            <p:nvPr/>
          </p:nvGrpSpPr>
          <p:grpSpPr>
            <a:xfrm>
              <a:off x="5354160" y="5611132"/>
              <a:ext cx="572729" cy="602017"/>
              <a:chOff x="3653972" y="4571202"/>
              <a:chExt cx="572729" cy="602017"/>
            </a:xfrm>
          </p:grpSpPr>
          <p:pic>
            <p:nvPicPr>
              <p:cNvPr id="204" name="Grafik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3972" y="4610028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205" name="Picture 2" descr="https://www.phmsociety.org/sites/phmsociety.org/files/MSWord2013Icon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370" y="4571202"/>
                <a:ext cx="192928" cy="192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5" name="Firewall"/>
          <p:cNvSpPr/>
          <p:nvPr/>
        </p:nvSpPr>
        <p:spPr>
          <a:xfrm>
            <a:off x="1055440" y="1508400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6" name="Firewall With Web"/>
          <p:cNvGrpSpPr/>
          <p:nvPr/>
        </p:nvGrpSpPr>
        <p:grpSpPr>
          <a:xfrm>
            <a:off x="5230661" y="343488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127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28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PDF"/>
          <p:cNvGrpSpPr/>
          <p:nvPr/>
        </p:nvGrpSpPr>
        <p:grpSpPr>
          <a:xfrm>
            <a:off x="4701322" y="2450098"/>
            <a:ext cx="572729" cy="601220"/>
            <a:chOff x="3842657" y="2467428"/>
            <a:chExt cx="572729" cy="601220"/>
          </a:xfrm>
        </p:grpSpPr>
        <p:pic>
          <p:nvPicPr>
            <p:cNvPr id="56" name="Grafik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57" y="2505457"/>
              <a:ext cx="572729" cy="563191"/>
            </a:xfrm>
            <a:prstGeom prst="rect">
              <a:avLst/>
            </a:prstGeom>
          </p:spPr>
        </p:pic>
        <p:pic>
          <p:nvPicPr>
            <p:cNvPr id="57" name="Bild 20" descr="8616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29" y="2467428"/>
              <a:ext cx="395513" cy="395513"/>
            </a:xfrm>
            <a:prstGeom prst="rect">
              <a:avLst/>
            </a:prstGeom>
          </p:spPr>
        </p:pic>
      </p:grpSp>
      <p:pic>
        <p:nvPicPr>
          <p:cNvPr id="58" name="Mail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66" y="3052859"/>
            <a:ext cx="510653" cy="50214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03120" y="1945977"/>
            <a:ext cx="1124494" cy="1128744"/>
          </a:xfrm>
          <a:prstGeom prst="rect">
            <a:avLst/>
          </a:prstGeom>
        </p:spPr>
      </p:pic>
      <p:grpSp>
        <p:nvGrpSpPr>
          <p:cNvPr id="29" name="Group Mail"/>
          <p:cNvGrpSpPr/>
          <p:nvPr/>
        </p:nvGrpSpPr>
        <p:grpSpPr>
          <a:xfrm>
            <a:off x="5672518" y="2458536"/>
            <a:ext cx="734009" cy="518520"/>
            <a:chOff x="6022745" y="2665666"/>
            <a:chExt cx="734009" cy="518520"/>
          </a:xfrm>
        </p:grpSpPr>
        <p:sp>
          <p:nvSpPr>
            <p:cNvPr id="209" name="Laptop Mid Sec"/>
            <p:cNvSpPr/>
            <p:nvPr/>
          </p:nvSpPr>
          <p:spPr>
            <a:xfrm>
              <a:off x="6022745" y="2671668"/>
              <a:ext cx="734009" cy="512518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0" name="Mail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422" y="2665666"/>
              <a:ext cx="510653" cy="502149"/>
            </a:xfrm>
            <a:prstGeom prst="rect">
              <a:avLst/>
            </a:prstGeom>
          </p:spPr>
        </p:pic>
      </p:grpSp>
      <p:grpSp>
        <p:nvGrpSpPr>
          <p:cNvPr id="30" name="Group PDF"/>
          <p:cNvGrpSpPr/>
          <p:nvPr/>
        </p:nvGrpSpPr>
        <p:grpSpPr>
          <a:xfrm>
            <a:off x="5809702" y="1799246"/>
            <a:ext cx="572729" cy="759752"/>
            <a:chOff x="6382436" y="2610858"/>
            <a:chExt cx="572729" cy="759752"/>
          </a:xfrm>
        </p:grpSpPr>
        <p:sp>
          <p:nvSpPr>
            <p:cNvPr id="214" name="Laptop Mid Sec"/>
            <p:cNvSpPr/>
            <p:nvPr/>
          </p:nvSpPr>
          <p:spPr>
            <a:xfrm>
              <a:off x="6420676" y="2610858"/>
              <a:ext cx="534489" cy="759752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6" name="PDF"/>
            <p:cNvGrpSpPr/>
            <p:nvPr/>
          </p:nvGrpSpPr>
          <p:grpSpPr>
            <a:xfrm>
              <a:off x="6382436" y="2681236"/>
              <a:ext cx="572729" cy="601220"/>
              <a:chOff x="3842657" y="2467428"/>
              <a:chExt cx="572729" cy="601220"/>
            </a:xfrm>
          </p:grpSpPr>
          <p:pic>
            <p:nvPicPr>
              <p:cNvPr id="217" name="Grafik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2657" y="2505457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218" name="Bild 20" descr="8616.png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429" y="2467428"/>
                <a:ext cx="395513" cy="395513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89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4.07407E-6 C 0.00782 -0.05 0.02292 -0.0669 0.0237 -0.06783 C 0.0237 -0.06574 0.0517 -0.10162 0.09219 -0.08149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-2.96296E-6 C 0.00781 -0.05 0.02291 -0.0669 0.02369 -0.06782 C 0.02369 -0.06574 0.05169 -0.10162 0.09218 -0.08148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29597E-17 L 0.06693 -0.04051 C 0.0806 -0.04954 0.12214 -0.0588 0.15677 -0.05648 C 0.19154 -0.05417 0.2612 -0.03565 0.27513 -0.02662 C 0.29766 -0.01296 0.34037 -0.01481 0.36276 -0.00185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-284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875E-6 3.29597E-17 L 0.06693 -0.04051 C 0.0806 -0.04954 0.12214 -0.0588 0.15677 -0.05648 C 0.19154 -0.05417 0.2612 -0.03565 0.27513 -0.02662 C 0.29766 -0.01296 0.34037 -0.01481 0.36276 -0.00185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Person 1"/>
          <p:cNvGrpSpPr/>
          <p:nvPr/>
        </p:nvGrpSpPr>
        <p:grpSpPr>
          <a:xfrm>
            <a:off x="10043467" y="2959910"/>
            <a:ext cx="837542" cy="778015"/>
            <a:chOff x="5394708" y="3734335"/>
            <a:chExt cx="837542" cy="778015"/>
          </a:xfrm>
        </p:grpSpPr>
        <p:pic>
          <p:nvPicPr>
            <p:cNvPr id="90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708" y="3734335"/>
              <a:ext cx="661332" cy="650320"/>
            </a:xfrm>
            <a:prstGeom prst="rect">
              <a:avLst/>
            </a:prstGeom>
          </p:spPr>
        </p:pic>
        <p:pic>
          <p:nvPicPr>
            <p:cNvPr id="91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18" y="3862030"/>
              <a:ext cx="661332" cy="650320"/>
            </a:xfrm>
            <a:prstGeom prst="rect">
              <a:avLst/>
            </a:prstGeom>
          </p:spPr>
        </p:pic>
      </p:grpSp>
      <p:grpSp>
        <p:nvGrpSpPr>
          <p:cNvPr id="92" name="Person 2"/>
          <p:cNvGrpSpPr/>
          <p:nvPr/>
        </p:nvGrpSpPr>
        <p:grpSpPr>
          <a:xfrm>
            <a:off x="10009704" y="4058757"/>
            <a:ext cx="871305" cy="797428"/>
            <a:chOff x="6562524" y="4564035"/>
            <a:chExt cx="871305" cy="797428"/>
          </a:xfrm>
        </p:grpSpPr>
        <p:pic>
          <p:nvPicPr>
            <p:cNvPr id="93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24" y="4564035"/>
              <a:ext cx="661332" cy="650320"/>
            </a:xfrm>
            <a:prstGeom prst="rect">
              <a:avLst/>
            </a:prstGeom>
          </p:spPr>
        </p:pic>
        <p:pic>
          <p:nvPicPr>
            <p:cNvPr id="94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497" y="4711143"/>
              <a:ext cx="661332" cy="650320"/>
            </a:xfrm>
            <a:prstGeom prst="rect">
              <a:avLst/>
            </a:prstGeom>
          </p:spPr>
        </p:pic>
      </p:grpSp>
      <p:pic>
        <p:nvPicPr>
          <p:cNvPr id="95" name="Building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19" y="1540712"/>
            <a:ext cx="826839" cy="1098366"/>
          </a:xfrm>
          <a:prstGeom prst="rect">
            <a:avLst/>
          </a:prstGeom>
        </p:spPr>
      </p:pic>
      <p:grpSp>
        <p:nvGrpSpPr>
          <p:cNvPr id="96" name="Devices"/>
          <p:cNvGrpSpPr/>
          <p:nvPr/>
        </p:nvGrpSpPr>
        <p:grpSpPr>
          <a:xfrm>
            <a:off x="10049880" y="5177016"/>
            <a:ext cx="824716" cy="913180"/>
            <a:chOff x="8134132" y="5010319"/>
            <a:chExt cx="824716" cy="913180"/>
          </a:xfrm>
        </p:grpSpPr>
        <p:pic>
          <p:nvPicPr>
            <p:cNvPr id="97" name="Grafik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516" y="5010319"/>
              <a:ext cx="661332" cy="650320"/>
            </a:xfrm>
            <a:prstGeom prst="rect">
              <a:avLst/>
            </a:prstGeom>
          </p:spPr>
        </p:pic>
        <p:pic>
          <p:nvPicPr>
            <p:cNvPr id="98" name="Grafik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132" y="5273179"/>
              <a:ext cx="661332" cy="650320"/>
            </a:xfrm>
            <a:prstGeom prst="rect">
              <a:avLst/>
            </a:prstGeom>
          </p:spPr>
        </p:pic>
      </p:grpSp>
      <p:pic>
        <p:nvPicPr>
          <p:cNvPr id="99" name="Build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93" y="2542894"/>
            <a:ext cx="1897241" cy="2520280"/>
          </a:xfrm>
          <a:prstGeom prst="rect">
            <a:avLst/>
          </a:prstGeom>
        </p:spPr>
      </p:pic>
      <p:pic>
        <p:nvPicPr>
          <p:cNvPr id="100" name="SAP" descr="http://npcloud.org/wp-content/uploads/2012/02/SAP-Logo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17" y="3960061"/>
            <a:ext cx="759290" cy="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SAP Sec"/>
          <p:cNvSpPr/>
          <p:nvPr/>
        </p:nvSpPr>
        <p:spPr>
          <a:xfrm>
            <a:off x="1637593" y="3814195"/>
            <a:ext cx="1080120" cy="648072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Orac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1" y="5187854"/>
            <a:ext cx="976415" cy="1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Oracle Sep"/>
          <p:cNvSpPr/>
          <p:nvPr/>
        </p:nvSpPr>
        <p:spPr>
          <a:xfrm>
            <a:off x="1889705" y="5073370"/>
            <a:ext cx="1255833" cy="402517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DB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8" y="2060747"/>
            <a:ext cx="997620" cy="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DB2 Sec"/>
          <p:cNvSpPr/>
          <p:nvPr/>
        </p:nvSpPr>
        <p:spPr>
          <a:xfrm>
            <a:off x="1948154" y="1962623"/>
            <a:ext cx="1170000" cy="1123454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aptop Bottom Sec"/>
          <p:cNvSpPr/>
          <p:nvPr/>
        </p:nvSpPr>
        <p:spPr>
          <a:xfrm>
            <a:off x="3635690" y="5091086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aptop Top Sec"/>
          <p:cNvSpPr/>
          <p:nvPr/>
        </p:nvSpPr>
        <p:spPr>
          <a:xfrm>
            <a:off x="3645213" y="2145331"/>
            <a:ext cx="867600" cy="694800"/>
          </a:xfrm>
          <a:prstGeom prst="roundRect">
            <a:avLst/>
          </a:prstGeom>
          <a:noFill/>
          <a:ln w="15875">
            <a:solidFill>
              <a:srgbClr val="E73E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aptop Mid Sec"/>
          <p:cNvSpPr/>
          <p:nvPr/>
        </p:nvSpPr>
        <p:spPr>
          <a:xfrm>
            <a:off x="4122133" y="3678388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Laptop Top1"/>
          <p:cNvGrpSpPr/>
          <p:nvPr/>
        </p:nvGrpSpPr>
        <p:grpSpPr>
          <a:xfrm>
            <a:off x="3723134" y="2180732"/>
            <a:ext cx="700867" cy="689195"/>
            <a:chOff x="4519365" y="1370120"/>
            <a:chExt cx="1936648" cy="1904400"/>
          </a:xfrm>
        </p:grpSpPr>
        <p:pic>
          <p:nvPicPr>
            <p:cNvPr id="114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65" y="1370120"/>
              <a:ext cx="1936648" cy="1904400"/>
            </a:xfrm>
            <a:prstGeom prst="rect">
              <a:avLst/>
            </a:prstGeom>
          </p:spPr>
        </p:pic>
        <p:pic>
          <p:nvPicPr>
            <p:cNvPr id="115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722232" y="1561144"/>
              <a:ext cx="1493467" cy="780312"/>
            </a:xfrm>
            <a:prstGeom prst="rect">
              <a:avLst/>
            </a:prstGeom>
          </p:spPr>
        </p:pic>
      </p:grpSp>
      <p:grpSp>
        <p:nvGrpSpPr>
          <p:cNvPr id="116" name="Laptop Med1"/>
          <p:cNvGrpSpPr/>
          <p:nvPr/>
        </p:nvGrpSpPr>
        <p:grpSpPr>
          <a:xfrm>
            <a:off x="4226340" y="3765099"/>
            <a:ext cx="700867" cy="689195"/>
            <a:chOff x="4787353" y="1370120"/>
            <a:chExt cx="1936651" cy="1904400"/>
          </a:xfrm>
        </p:grpSpPr>
        <p:pic>
          <p:nvPicPr>
            <p:cNvPr id="117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353" y="1370120"/>
              <a:ext cx="1936651" cy="1904400"/>
            </a:xfrm>
            <a:prstGeom prst="rect">
              <a:avLst/>
            </a:prstGeom>
          </p:spPr>
        </p:pic>
        <p:pic>
          <p:nvPicPr>
            <p:cNvPr id="118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959090" y="1561144"/>
              <a:ext cx="1493466" cy="780312"/>
            </a:xfrm>
            <a:prstGeom prst="rect">
              <a:avLst/>
            </a:prstGeom>
          </p:spPr>
        </p:pic>
      </p:grpSp>
      <p:grpSp>
        <p:nvGrpSpPr>
          <p:cNvPr id="119" name="Laptop Bot1"/>
          <p:cNvGrpSpPr/>
          <p:nvPr/>
        </p:nvGrpSpPr>
        <p:grpSpPr>
          <a:xfrm>
            <a:off x="3717536" y="5125597"/>
            <a:ext cx="700867" cy="689195"/>
            <a:chOff x="5017057" y="1370120"/>
            <a:chExt cx="1936651" cy="1904400"/>
          </a:xfrm>
        </p:grpSpPr>
        <p:pic>
          <p:nvPicPr>
            <p:cNvPr id="120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057" y="1370120"/>
              <a:ext cx="1936651" cy="1904400"/>
            </a:xfrm>
            <a:prstGeom prst="rect">
              <a:avLst/>
            </a:prstGeom>
          </p:spPr>
        </p:pic>
        <p:pic>
          <p:nvPicPr>
            <p:cNvPr id="121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5209153" y="1561145"/>
              <a:ext cx="1493466" cy="780311"/>
            </a:xfrm>
            <a:prstGeom prst="rect">
              <a:avLst/>
            </a:prstGeom>
          </p:spPr>
        </p:pic>
      </p:grpSp>
      <p:pic>
        <p:nvPicPr>
          <p:cNvPr id="122" name="Commen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6" y="3255224"/>
            <a:ext cx="650443" cy="609887"/>
          </a:xfrm>
          <a:prstGeom prst="rect">
            <a:avLst/>
          </a:prstGeom>
        </p:spPr>
      </p:pic>
      <p:pic>
        <p:nvPicPr>
          <p:cNvPr id="123" name="Idea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75736" y="2486204"/>
            <a:ext cx="640924" cy="6009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Information Security – Technology</a:t>
            </a:r>
            <a:endParaRPr lang="en-US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sp>
        <p:nvSpPr>
          <p:cNvPr id="63" name="OK Category"/>
          <p:cNvSpPr/>
          <p:nvPr/>
        </p:nvSpPr>
        <p:spPr>
          <a:xfrm>
            <a:off x="9851000" y="3934540"/>
            <a:ext cx="1224000" cy="2340000"/>
          </a:xfrm>
          <a:prstGeom prst="roundRect">
            <a:avLst/>
          </a:prstGeom>
          <a:noFill/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ec Category"/>
          <p:cNvSpPr/>
          <p:nvPr/>
        </p:nvSpPr>
        <p:spPr>
          <a:xfrm>
            <a:off x="9851000" y="1440858"/>
            <a:ext cx="1224000" cy="2340000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A07B7-EAC5-4A16-9EED-C3DB70850A29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8818E-FAE8-4850-9BA6-DEB84FFDE048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125" name="Firewall"/>
          <p:cNvSpPr/>
          <p:nvPr/>
        </p:nvSpPr>
        <p:spPr>
          <a:xfrm>
            <a:off x="1055440" y="1508400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6" name="Firewall With Web"/>
          <p:cNvGrpSpPr/>
          <p:nvPr/>
        </p:nvGrpSpPr>
        <p:grpSpPr>
          <a:xfrm>
            <a:off x="5230661" y="343488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127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28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PDF"/>
          <p:cNvGrpSpPr/>
          <p:nvPr/>
        </p:nvGrpSpPr>
        <p:grpSpPr>
          <a:xfrm>
            <a:off x="4701322" y="2444712"/>
            <a:ext cx="572729" cy="601220"/>
            <a:chOff x="3842657" y="2467428"/>
            <a:chExt cx="572729" cy="601220"/>
          </a:xfrm>
        </p:grpSpPr>
        <p:pic>
          <p:nvPicPr>
            <p:cNvPr id="56" name="Grafik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657" y="2505457"/>
              <a:ext cx="572729" cy="563191"/>
            </a:xfrm>
            <a:prstGeom prst="rect">
              <a:avLst/>
            </a:prstGeom>
          </p:spPr>
        </p:pic>
        <p:pic>
          <p:nvPicPr>
            <p:cNvPr id="57" name="Bild 20" descr="8616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29" y="2467428"/>
              <a:ext cx="395513" cy="395513"/>
            </a:xfrm>
            <a:prstGeom prst="rect">
              <a:avLst/>
            </a:prstGeom>
          </p:spPr>
        </p:pic>
      </p:grpSp>
      <p:pic>
        <p:nvPicPr>
          <p:cNvPr id="58" name="Mail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66" y="3047473"/>
            <a:ext cx="510653" cy="5021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62805" y="1579296"/>
            <a:ext cx="3058825" cy="1775318"/>
            <a:chOff x="6358080" y="1788846"/>
            <a:chExt cx="2534507" cy="1471008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6358080" y="1788846"/>
              <a:ext cx="2534507" cy="1471008"/>
            </a:xfrm>
            <a:custGeom>
              <a:avLst/>
              <a:gdLst>
                <a:gd name="T0" fmla="*/ 633 w 747"/>
                <a:gd name="T1" fmla="*/ 153 h 432"/>
                <a:gd name="T2" fmla="*/ 628 w 747"/>
                <a:gd name="T3" fmla="*/ 153 h 432"/>
                <a:gd name="T4" fmla="*/ 442 w 747"/>
                <a:gd name="T5" fmla="*/ 0 h 432"/>
                <a:gd name="T6" fmla="*/ 276 w 747"/>
                <a:gd name="T7" fmla="*/ 98 h 432"/>
                <a:gd name="T8" fmla="*/ 254 w 747"/>
                <a:gd name="T9" fmla="*/ 96 h 432"/>
                <a:gd name="T10" fmla="*/ 138 w 747"/>
                <a:gd name="T11" fmla="*/ 156 h 432"/>
                <a:gd name="T12" fmla="*/ 113 w 747"/>
                <a:gd name="T13" fmla="*/ 153 h 432"/>
                <a:gd name="T14" fmla="*/ 0 w 747"/>
                <a:gd name="T15" fmla="*/ 266 h 432"/>
                <a:gd name="T16" fmla="*/ 113 w 747"/>
                <a:gd name="T17" fmla="*/ 380 h 432"/>
                <a:gd name="T18" fmla="*/ 158 w 747"/>
                <a:gd name="T19" fmla="*/ 371 h 432"/>
                <a:gd name="T20" fmla="*/ 254 w 747"/>
                <a:gd name="T21" fmla="*/ 408 h 432"/>
                <a:gd name="T22" fmla="*/ 323 w 747"/>
                <a:gd name="T23" fmla="*/ 390 h 432"/>
                <a:gd name="T24" fmla="*/ 442 w 747"/>
                <a:gd name="T25" fmla="*/ 432 h 432"/>
                <a:gd name="T26" fmla="*/ 584 w 747"/>
                <a:gd name="T27" fmla="*/ 368 h 432"/>
                <a:gd name="T28" fmla="*/ 633 w 747"/>
                <a:gd name="T29" fmla="*/ 380 h 432"/>
                <a:gd name="T30" fmla="*/ 747 w 747"/>
                <a:gd name="T31" fmla="*/ 266 h 432"/>
                <a:gd name="T32" fmla="*/ 633 w 747"/>
                <a:gd name="T33" fmla="*/ 15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7" h="432">
                  <a:moveTo>
                    <a:pt x="633" y="153"/>
                  </a:moveTo>
                  <a:cubicBezTo>
                    <a:pt x="632" y="153"/>
                    <a:pt x="630" y="153"/>
                    <a:pt x="628" y="153"/>
                  </a:cubicBezTo>
                  <a:cubicBezTo>
                    <a:pt x="611" y="66"/>
                    <a:pt x="534" y="0"/>
                    <a:pt x="442" y="0"/>
                  </a:cubicBezTo>
                  <a:cubicBezTo>
                    <a:pt x="371" y="0"/>
                    <a:pt x="308" y="39"/>
                    <a:pt x="276" y="98"/>
                  </a:cubicBezTo>
                  <a:cubicBezTo>
                    <a:pt x="269" y="96"/>
                    <a:pt x="261" y="96"/>
                    <a:pt x="254" y="96"/>
                  </a:cubicBezTo>
                  <a:cubicBezTo>
                    <a:pt x="206" y="96"/>
                    <a:pt x="164" y="120"/>
                    <a:pt x="138" y="156"/>
                  </a:cubicBezTo>
                  <a:cubicBezTo>
                    <a:pt x="130" y="154"/>
                    <a:pt x="122" y="153"/>
                    <a:pt x="113" y="153"/>
                  </a:cubicBezTo>
                  <a:cubicBezTo>
                    <a:pt x="51" y="153"/>
                    <a:pt x="0" y="204"/>
                    <a:pt x="0" y="266"/>
                  </a:cubicBezTo>
                  <a:cubicBezTo>
                    <a:pt x="0" y="329"/>
                    <a:pt x="51" y="380"/>
                    <a:pt x="113" y="380"/>
                  </a:cubicBezTo>
                  <a:cubicBezTo>
                    <a:pt x="129" y="380"/>
                    <a:pt x="144" y="376"/>
                    <a:pt x="158" y="371"/>
                  </a:cubicBezTo>
                  <a:cubicBezTo>
                    <a:pt x="183" y="394"/>
                    <a:pt x="217" y="408"/>
                    <a:pt x="254" y="408"/>
                  </a:cubicBezTo>
                  <a:cubicBezTo>
                    <a:pt x="279" y="408"/>
                    <a:pt x="303" y="401"/>
                    <a:pt x="323" y="390"/>
                  </a:cubicBezTo>
                  <a:cubicBezTo>
                    <a:pt x="356" y="416"/>
                    <a:pt x="397" y="432"/>
                    <a:pt x="442" y="432"/>
                  </a:cubicBezTo>
                  <a:cubicBezTo>
                    <a:pt x="498" y="432"/>
                    <a:pt x="549" y="407"/>
                    <a:pt x="584" y="368"/>
                  </a:cubicBezTo>
                  <a:cubicBezTo>
                    <a:pt x="599" y="376"/>
                    <a:pt x="616" y="380"/>
                    <a:pt x="633" y="380"/>
                  </a:cubicBezTo>
                  <a:cubicBezTo>
                    <a:pt x="696" y="380"/>
                    <a:pt x="747" y="329"/>
                    <a:pt x="747" y="266"/>
                  </a:cubicBezTo>
                  <a:cubicBezTo>
                    <a:pt x="747" y="204"/>
                    <a:pt x="696" y="153"/>
                    <a:pt x="633" y="153"/>
                  </a:cubicBezTo>
                  <a:close/>
                </a:path>
              </a:pathLst>
            </a:custGeom>
            <a:solidFill>
              <a:srgbClr val="EFF0F1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299587" y="2060747"/>
              <a:ext cx="1059235" cy="1052930"/>
            </a:xfrm>
            <a:prstGeom prst="rect">
              <a:avLst/>
            </a:prstGeom>
          </p:spPr>
        </p:pic>
      </p:grpSp>
      <p:grpSp>
        <p:nvGrpSpPr>
          <p:cNvPr id="77" name="Group Mail"/>
          <p:cNvGrpSpPr/>
          <p:nvPr/>
        </p:nvGrpSpPr>
        <p:grpSpPr>
          <a:xfrm>
            <a:off x="10074481" y="2878377"/>
            <a:ext cx="734009" cy="518520"/>
            <a:chOff x="6022745" y="2665666"/>
            <a:chExt cx="734009" cy="518520"/>
          </a:xfrm>
        </p:grpSpPr>
        <p:sp>
          <p:nvSpPr>
            <p:cNvPr id="78" name="Laptop Mid Sec"/>
            <p:cNvSpPr/>
            <p:nvPr/>
          </p:nvSpPr>
          <p:spPr>
            <a:xfrm>
              <a:off x="6022745" y="2671668"/>
              <a:ext cx="734009" cy="512518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Mail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422" y="2665666"/>
              <a:ext cx="510653" cy="502149"/>
            </a:xfrm>
            <a:prstGeom prst="rect">
              <a:avLst/>
            </a:prstGeom>
          </p:spPr>
        </p:pic>
      </p:grpSp>
      <p:grpSp>
        <p:nvGrpSpPr>
          <p:cNvPr id="80" name="Group PDF"/>
          <p:cNvGrpSpPr/>
          <p:nvPr/>
        </p:nvGrpSpPr>
        <p:grpSpPr>
          <a:xfrm>
            <a:off x="10125610" y="1656180"/>
            <a:ext cx="572729" cy="759752"/>
            <a:chOff x="6382436" y="2610858"/>
            <a:chExt cx="572729" cy="759752"/>
          </a:xfrm>
        </p:grpSpPr>
        <p:sp>
          <p:nvSpPr>
            <p:cNvPr id="81" name="Laptop Mid Sec"/>
            <p:cNvSpPr/>
            <p:nvPr/>
          </p:nvSpPr>
          <p:spPr>
            <a:xfrm>
              <a:off x="6420676" y="2610858"/>
              <a:ext cx="534489" cy="759752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PDF"/>
            <p:cNvGrpSpPr/>
            <p:nvPr/>
          </p:nvGrpSpPr>
          <p:grpSpPr>
            <a:xfrm>
              <a:off x="6382436" y="2681236"/>
              <a:ext cx="572729" cy="601220"/>
              <a:chOff x="3842657" y="2467428"/>
              <a:chExt cx="572729" cy="601220"/>
            </a:xfrm>
          </p:grpSpPr>
          <p:pic>
            <p:nvPicPr>
              <p:cNvPr id="83" name="Grafik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2657" y="2505457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84" name="Bild 20" descr="8616.png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429" y="2467428"/>
                <a:ext cx="395513" cy="395513"/>
              </a:xfrm>
              <a:prstGeom prst="rect">
                <a:avLst/>
              </a:prstGeom>
            </p:spPr>
          </p:pic>
        </p:grpSp>
      </p:grpSp>
      <p:sp>
        <p:nvSpPr>
          <p:cNvPr id="85" name="Freeform 5"/>
          <p:cNvSpPr>
            <a:spLocks/>
          </p:cNvSpPr>
          <p:nvPr/>
        </p:nvSpPr>
        <p:spPr bwMode="auto">
          <a:xfrm>
            <a:off x="6070300" y="4365926"/>
            <a:ext cx="3058825" cy="177531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DropBox Logo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16394" y="4842575"/>
            <a:ext cx="1396282" cy="1014698"/>
          </a:xfrm>
          <a:prstGeom prst="rect">
            <a:avLst/>
          </a:prstGeom>
        </p:spPr>
      </p:pic>
      <p:grpSp>
        <p:nvGrpSpPr>
          <p:cNvPr id="87" name="Group Mail"/>
          <p:cNvGrpSpPr/>
          <p:nvPr/>
        </p:nvGrpSpPr>
        <p:grpSpPr>
          <a:xfrm>
            <a:off x="4555933" y="3041596"/>
            <a:ext cx="734009" cy="518520"/>
            <a:chOff x="6022745" y="2665666"/>
            <a:chExt cx="734009" cy="518520"/>
          </a:xfrm>
        </p:grpSpPr>
        <p:sp>
          <p:nvSpPr>
            <p:cNvPr id="88" name="Laptop Mid Sec"/>
            <p:cNvSpPr/>
            <p:nvPr/>
          </p:nvSpPr>
          <p:spPr>
            <a:xfrm>
              <a:off x="6022745" y="2671668"/>
              <a:ext cx="734009" cy="512518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Mail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422" y="2665666"/>
              <a:ext cx="510653" cy="502149"/>
            </a:xfrm>
            <a:prstGeom prst="rect">
              <a:avLst/>
            </a:prstGeom>
          </p:spPr>
        </p:pic>
      </p:grpSp>
      <p:grpSp>
        <p:nvGrpSpPr>
          <p:cNvPr id="110" name="Group PDF"/>
          <p:cNvGrpSpPr/>
          <p:nvPr/>
        </p:nvGrpSpPr>
        <p:grpSpPr>
          <a:xfrm>
            <a:off x="4711764" y="2395221"/>
            <a:ext cx="572729" cy="759752"/>
            <a:chOff x="6382436" y="2610858"/>
            <a:chExt cx="572729" cy="759752"/>
          </a:xfrm>
        </p:grpSpPr>
        <p:sp>
          <p:nvSpPr>
            <p:cNvPr id="111" name="Laptop Mid Sec"/>
            <p:cNvSpPr/>
            <p:nvPr/>
          </p:nvSpPr>
          <p:spPr>
            <a:xfrm>
              <a:off x="6420676" y="2610858"/>
              <a:ext cx="534489" cy="759752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PDF"/>
            <p:cNvGrpSpPr/>
            <p:nvPr/>
          </p:nvGrpSpPr>
          <p:grpSpPr>
            <a:xfrm>
              <a:off x="6382436" y="2681236"/>
              <a:ext cx="572729" cy="601220"/>
              <a:chOff x="3842657" y="2467428"/>
              <a:chExt cx="572729" cy="601220"/>
            </a:xfrm>
          </p:grpSpPr>
          <p:pic>
            <p:nvPicPr>
              <p:cNvPr id="124" name="Grafik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2657" y="2505457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129" name="Bild 20" descr="8616.png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429" y="2467428"/>
                <a:ext cx="395513" cy="395513"/>
              </a:xfrm>
              <a:prstGeom prst="rect">
                <a:avLst/>
              </a:prstGeom>
            </p:spPr>
          </p:pic>
        </p:grpSp>
      </p:grpSp>
      <p:grpSp>
        <p:nvGrpSpPr>
          <p:cNvPr id="130" name="Public Doc"/>
          <p:cNvGrpSpPr/>
          <p:nvPr/>
        </p:nvGrpSpPr>
        <p:grpSpPr>
          <a:xfrm>
            <a:off x="4507200" y="4420800"/>
            <a:ext cx="572729" cy="759752"/>
            <a:chOff x="5354160" y="5532265"/>
            <a:chExt cx="572729" cy="759752"/>
          </a:xfrm>
        </p:grpSpPr>
        <p:sp>
          <p:nvSpPr>
            <p:cNvPr id="131" name="Laptop Mid Sec"/>
            <p:cNvSpPr/>
            <p:nvPr/>
          </p:nvSpPr>
          <p:spPr>
            <a:xfrm>
              <a:off x="5375528" y="5532265"/>
              <a:ext cx="534489" cy="759752"/>
            </a:xfrm>
            <a:prstGeom prst="roundRect">
              <a:avLst/>
            </a:pr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Word"/>
            <p:cNvGrpSpPr/>
            <p:nvPr/>
          </p:nvGrpSpPr>
          <p:grpSpPr>
            <a:xfrm>
              <a:off x="5354160" y="5611132"/>
              <a:ext cx="572729" cy="602017"/>
              <a:chOff x="3653972" y="4571202"/>
              <a:chExt cx="572729" cy="602017"/>
            </a:xfrm>
          </p:grpSpPr>
          <p:pic>
            <p:nvPicPr>
              <p:cNvPr id="133" name="Grafik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3972" y="4610028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134" name="Picture 2" descr="https://www.phmsociety.org/sites/phmsociety.org/files/MSWord2013Icon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370" y="4571202"/>
                <a:ext cx="192928" cy="192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0" name="Public Doc 2"/>
          <p:cNvGrpSpPr/>
          <p:nvPr/>
        </p:nvGrpSpPr>
        <p:grpSpPr>
          <a:xfrm>
            <a:off x="10144729" y="4862759"/>
            <a:ext cx="572729" cy="759752"/>
            <a:chOff x="5354160" y="5532265"/>
            <a:chExt cx="572729" cy="759752"/>
          </a:xfrm>
        </p:grpSpPr>
        <p:sp>
          <p:nvSpPr>
            <p:cNvPr id="141" name="Laptop Mid Sec"/>
            <p:cNvSpPr/>
            <p:nvPr/>
          </p:nvSpPr>
          <p:spPr>
            <a:xfrm>
              <a:off x="5375528" y="5532265"/>
              <a:ext cx="534489" cy="759752"/>
            </a:xfrm>
            <a:prstGeom prst="roundRect">
              <a:avLst/>
            </a:pr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Word"/>
            <p:cNvGrpSpPr/>
            <p:nvPr/>
          </p:nvGrpSpPr>
          <p:grpSpPr>
            <a:xfrm>
              <a:off x="5354160" y="5611132"/>
              <a:ext cx="572729" cy="602017"/>
              <a:chOff x="3653972" y="4571202"/>
              <a:chExt cx="572729" cy="602017"/>
            </a:xfrm>
          </p:grpSpPr>
          <p:pic>
            <p:nvPicPr>
              <p:cNvPr id="143" name="Grafik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3972" y="4610028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144" name="Picture 2" descr="https://www.phmsociety.org/sites/phmsociety.org/files/MSWord2013Icon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370" y="4571202"/>
                <a:ext cx="192928" cy="192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12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2213 -0.01389 -0.04675 -0.01875 -0.07657 -0.01181 C -0.10638 -0.00486 -0.14063 -0.00185 -0.17487 0.05139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08333E-7 -0.00116 C -0.04336 0.01134 -0.03385 0.01203 -0.08203 0.00324 C -0.13021 -0.00556 -0.18164 -0.06482 -0.16667 -0.0347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1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0.00046 C 0.07252 0.00463 0.03619 -0.00949 0.10859 -0.00185 C 0.19856 -0.00602 0.13515 -0.00324 0.21406 -0.00949 " pathEditMode="relative" rAng="0" ptsTypes="AAA">
                                      <p:cBhvr>
                                        <p:cTn id="24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0.00093 C 0.03841 0.01111 0.00898 0.01435 0.08437 0.00324 C 0.19687 -0.01481 0.17239 -0.02708 0.21901 -0.05231 " pathEditMode="relative" rAng="0" ptsTypes="AAA">
                                      <p:cBhvr>
                                        <p:cTn id="26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path" presetSubtype="0" accel="50000" decel="5000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04167E-6 -0.00023 C 0.03385 -0.00023 0.03294 -0.00394 0.10742 0.00208 C 0.18177 0.0081 0.2276 0.04213 0.23893 0.05 " pathEditMode="relative" rAng="0" ptsTypes="AAA">
                                      <p:cBhvr>
                                        <p:cTn id="37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45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0.00069 C -0.03073 -0.00069 -0.02995 -0.00324 -0.09753 0.00093 C -0.16484 0.00509 -0.20651 0.02847 -0.21667 0.03403 " pathEditMode="relative" rAng="0" ptsTypes="AAA">
                                      <p:cBhvr>
                                        <p:cTn id="42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irewall"/>
          <p:cNvSpPr/>
          <p:nvPr/>
        </p:nvSpPr>
        <p:spPr>
          <a:xfrm>
            <a:off x="1055440" y="1508400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VPN"/>
          <p:cNvSpPr>
            <a:spLocks/>
          </p:cNvSpPr>
          <p:nvPr/>
        </p:nvSpPr>
        <p:spPr bwMode="auto">
          <a:xfrm>
            <a:off x="1055440" y="1508400"/>
            <a:ext cx="8029575" cy="4806950"/>
          </a:xfrm>
          <a:custGeom>
            <a:avLst/>
            <a:gdLst>
              <a:gd name="T0" fmla="*/ 2121 w 2477"/>
              <a:gd name="T1" fmla="*/ 768 h 1480"/>
              <a:gd name="T2" fmla="*/ 1816 w 2477"/>
              <a:gd name="T3" fmla="*/ 940 h 1480"/>
              <a:gd name="T4" fmla="*/ 1420 w 2477"/>
              <a:gd name="T5" fmla="*/ 831 h 1480"/>
              <a:gd name="T6" fmla="*/ 1429 w 2477"/>
              <a:gd name="T7" fmla="*/ 716 h 1480"/>
              <a:gd name="T8" fmla="*/ 714 w 2477"/>
              <a:gd name="T9" fmla="*/ 0 h 1480"/>
              <a:gd name="T10" fmla="*/ 0 w 2477"/>
              <a:gd name="T11" fmla="*/ 716 h 1480"/>
              <a:gd name="T12" fmla="*/ 714 w 2477"/>
              <a:gd name="T13" fmla="*/ 1433 h 1480"/>
              <a:gd name="T14" fmla="*/ 1348 w 2477"/>
              <a:gd name="T15" fmla="*/ 1048 h 1480"/>
              <a:gd name="T16" fmla="*/ 1767 w 2477"/>
              <a:gd name="T17" fmla="*/ 1163 h 1480"/>
              <a:gd name="T18" fmla="*/ 2121 w 2477"/>
              <a:gd name="T19" fmla="*/ 1480 h 1480"/>
              <a:gd name="T20" fmla="*/ 2477 w 2477"/>
              <a:gd name="T21" fmla="*/ 1124 h 1480"/>
              <a:gd name="T22" fmla="*/ 2121 w 2477"/>
              <a:gd name="T23" fmla="*/ 768 h 1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77" h="1480">
                <a:moveTo>
                  <a:pt x="2121" y="768"/>
                </a:moveTo>
                <a:cubicBezTo>
                  <a:pt x="1992" y="768"/>
                  <a:pt x="1879" y="837"/>
                  <a:pt x="1816" y="940"/>
                </a:cubicBezTo>
                <a:cubicBezTo>
                  <a:pt x="1420" y="831"/>
                  <a:pt x="1420" y="831"/>
                  <a:pt x="1420" y="831"/>
                </a:cubicBezTo>
                <a:cubicBezTo>
                  <a:pt x="1426" y="793"/>
                  <a:pt x="1429" y="755"/>
                  <a:pt x="1429" y="716"/>
                </a:cubicBezTo>
                <a:cubicBezTo>
                  <a:pt x="1429" y="321"/>
                  <a:pt x="1109" y="0"/>
                  <a:pt x="714" y="0"/>
                </a:cubicBezTo>
                <a:cubicBezTo>
                  <a:pt x="320" y="0"/>
                  <a:pt x="0" y="321"/>
                  <a:pt x="0" y="716"/>
                </a:cubicBezTo>
                <a:cubicBezTo>
                  <a:pt x="0" y="1112"/>
                  <a:pt x="320" y="1433"/>
                  <a:pt x="714" y="1433"/>
                </a:cubicBezTo>
                <a:cubicBezTo>
                  <a:pt x="990" y="1433"/>
                  <a:pt x="1229" y="1276"/>
                  <a:pt x="1348" y="1048"/>
                </a:cubicBezTo>
                <a:cubicBezTo>
                  <a:pt x="1767" y="1163"/>
                  <a:pt x="1767" y="1163"/>
                  <a:pt x="1767" y="1163"/>
                </a:cubicBezTo>
                <a:cubicBezTo>
                  <a:pt x="1787" y="1341"/>
                  <a:pt x="1938" y="1480"/>
                  <a:pt x="2121" y="1480"/>
                </a:cubicBezTo>
                <a:cubicBezTo>
                  <a:pt x="2318" y="1480"/>
                  <a:pt x="2477" y="1321"/>
                  <a:pt x="2477" y="1124"/>
                </a:cubicBezTo>
                <a:cubicBezTo>
                  <a:pt x="2477" y="927"/>
                  <a:pt x="2318" y="768"/>
                  <a:pt x="2121" y="768"/>
                </a:cubicBezTo>
                <a:close/>
              </a:path>
            </a:pathLst>
          </a:custGeom>
          <a:noFill/>
          <a:ln w="25400" cap="flat">
            <a:solidFill>
              <a:srgbClr val="D2243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6" name="Firewall With Web"/>
          <p:cNvGrpSpPr/>
          <p:nvPr/>
        </p:nvGrpSpPr>
        <p:grpSpPr>
          <a:xfrm>
            <a:off x="5230661" y="343488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127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58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Person 1"/>
          <p:cNvGrpSpPr/>
          <p:nvPr/>
        </p:nvGrpSpPr>
        <p:grpSpPr>
          <a:xfrm>
            <a:off x="10043467" y="2959910"/>
            <a:ext cx="837542" cy="778015"/>
            <a:chOff x="5394708" y="3734335"/>
            <a:chExt cx="837542" cy="778015"/>
          </a:xfrm>
        </p:grpSpPr>
        <p:pic>
          <p:nvPicPr>
            <p:cNvPr id="90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708" y="3734335"/>
              <a:ext cx="661332" cy="650320"/>
            </a:xfrm>
            <a:prstGeom prst="rect">
              <a:avLst/>
            </a:prstGeom>
          </p:spPr>
        </p:pic>
        <p:pic>
          <p:nvPicPr>
            <p:cNvPr id="91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18" y="3862030"/>
              <a:ext cx="661332" cy="650320"/>
            </a:xfrm>
            <a:prstGeom prst="rect">
              <a:avLst/>
            </a:prstGeom>
          </p:spPr>
        </p:pic>
      </p:grpSp>
      <p:grpSp>
        <p:nvGrpSpPr>
          <p:cNvPr id="92" name="Person 2"/>
          <p:cNvGrpSpPr/>
          <p:nvPr/>
        </p:nvGrpSpPr>
        <p:grpSpPr>
          <a:xfrm>
            <a:off x="10009704" y="4058757"/>
            <a:ext cx="871305" cy="797428"/>
            <a:chOff x="6562524" y="4564035"/>
            <a:chExt cx="871305" cy="797428"/>
          </a:xfrm>
        </p:grpSpPr>
        <p:pic>
          <p:nvPicPr>
            <p:cNvPr id="93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24" y="4564035"/>
              <a:ext cx="661332" cy="650320"/>
            </a:xfrm>
            <a:prstGeom prst="rect">
              <a:avLst/>
            </a:prstGeom>
          </p:spPr>
        </p:pic>
        <p:pic>
          <p:nvPicPr>
            <p:cNvPr id="94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497" y="4711143"/>
              <a:ext cx="661332" cy="650320"/>
            </a:xfrm>
            <a:prstGeom prst="rect">
              <a:avLst/>
            </a:prstGeom>
          </p:spPr>
        </p:pic>
      </p:grpSp>
      <p:pic>
        <p:nvPicPr>
          <p:cNvPr id="95" name="Building Sm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19" y="1540712"/>
            <a:ext cx="826839" cy="1098366"/>
          </a:xfrm>
          <a:prstGeom prst="rect">
            <a:avLst/>
          </a:prstGeom>
        </p:spPr>
      </p:pic>
      <p:grpSp>
        <p:nvGrpSpPr>
          <p:cNvPr id="96" name="Devices"/>
          <p:cNvGrpSpPr/>
          <p:nvPr/>
        </p:nvGrpSpPr>
        <p:grpSpPr>
          <a:xfrm>
            <a:off x="10049880" y="5177016"/>
            <a:ext cx="824716" cy="913180"/>
            <a:chOff x="8134132" y="5010319"/>
            <a:chExt cx="824716" cy="913180"/>
          </a:xfrm>
        </p:grpSpPr>
        <p:pic>
          <p:nvPicPr>
            <p:cNvPr id="97" name="Grafik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516" y="5010319"/>
              <a:ext cx="661332" cy="650320"/>
            </a:xfrm>
            <a:prstGeom prst="rect">
              <a:avLst/>
            </a:prstGeom>
          </p:spPr>
        </p:pic>
        <p:pic>
          <p:nvPicPr>
            <p:cNvPr id="98" name="Grafik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132" y="5273179"/>
              <a:ext cx="661332" cy="650320"/>
            </a:xfrm>
            <a:prstGeom prst="rect">
              <a:avLst/>
            </a:prstGeom>
          </p:spPr>
        </p:pic>
      </p:grpSp>
      <p:pic>
        <p:nvPicPr>
          <p:cNvPr id="99" name="Build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93" y="2542894"/>
            <a:ext cx="1897241" cy="2520280"/>
          </a:xfrm>
          <a:prstGeom prst="rect">
            <a:avLst/>
          </a:prstGeom>
        </p:spPr>
      </p:pic>
      <p:pic>
        <p:nvPicPr>
          <p:cNvPr id="100" name="SAP" descr="http://npcloud.org/wp-content/uploads/2012/02/SAP-Logo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17" y="3960061"/>
            <a:ext cx="759290" cy="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SAP Sec"/>
          <p:cNvSpPr/>
          <p:nvPr/>
        </p:nvSpPr>
        <p:spPr>
          <a:xfrm>
            <a:off x="1637593" y="3814195"/>
            <a:ext cx="1080120" cy="648072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Orac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1" y="5187854"/>
            <a:ext cx="976415" cy="1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Oracle Sep"/>
          <p:cNvSpPr/>
          <p:nvPr/>
        </p:nvSpPr>
        <p:spPr>
          <a:xfrm>
            <a:off x="1889705" y="5073370"/>
            <a:ext cx="1255833" cy="402517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DB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8" y="2060747"/>
            <a:ext cx="997620" cy="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DB2 Sec"/>
          <p:cNvSpPr/>
          <p:nvPr/>
        </p:nvSpPr>
        <p:spPr>
          <a:xfrm>
            <a:off x="1948154" y="1962623"/>
            <a:ext cx="1170000" cy="1123454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aptop Bottom Sec"/>
          <p:cNvSpPr/>
          <p:nvPr/>
        </p:nvSpPr>
        <p:spPr>
          <a:xfrm>
            <a:off x="3635690" y="5091086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aptop Top Sec"/>
          <p:cNvSpPr/>
          <p:nvPr/>
        </p:nvSpPr>
        <p:spPr>
          <a:xfrm>
            <a:off x="3645213" y="2145331"/>
            <a:ext cx="867600" cy="694800"/>
          </a:xfrm>
          <a:prstGeom prst="roundRect">
            <a:avLst/>
          </a:prstGeom>
          <a:noFill/>
          <a:ln w="15875">
            <a:solidFill>
              <a:srgbClr val="E73E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aptop Mid Sec"/>
          <p:cNvSpPr/>
          <p:nvPr/>
        </p:nvSpPr>
        <p:spPr>
          <a:xfrm>
            <a:off x="4122133" y="3678388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Laptop Top1"/>
          <p:cNvGrpSpPr/>
          <p:nvPr/>
        </p:nvGrpSpPr>
        <p:grpSpPr>
          <a:xfrm>
            <a:off x="3723134" y="2180732"/>
            <a:ext cx="700867" cy="689195"/>
            <a:chOff x="4519365" y="1370120"/>
            <a:chExt cx="1936648" cy="1904400"/>
          </a:xfrm>
        </p:grpSpPr>
        <p:pic>
          <p:nvPicPr>
            <p:cNvPr id="114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65" y="1370120"/>
              <a:ext cx="1936648" cy="1904400"/>
            </a:xfrm>
            <a:prstGeom prst="rect">
              <a:avLst/>
            </a:prstGeom>
          </p:spPr>
        </p:pic>
        <p:pic>
          <p:nvPicPr>
            <p:cNvPr id="115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722232" y="1561144"/>
              <a:ext cx="1493467" cy="780312"/>
            </a:xfrm>
            <a:prstGeom prst="rect">
              <a:avLst/>
            </a:prstGeom>
          </p:spPr>
        </p:pic>
      </p:grpSp>
      <p:grpSp>
        <p:nvGrpSpPr>
          <p:cNvPr id="116" name="Laptop Med1"/>
          <p:cNvGrpSpPr/>
          <p:nvPr/>
        </p:nvGrpSpPr>
        <p:grpSpPr>
          <a:xfrm>
            <a:off x="4226340" y="3765099"/>
            <a:ext cx="700867" cy="689195"/>
            <a:chOff x="4787353" y="1370120"/>
            <a:chExt cx="1936651" cy="1904400"/>
          </a:xfrm>
        </p:grpSpPr>
        <p:pic>
          <p:nvPicPr>
            <p:cNvPr id="117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353" y="1370120"/>
              <a:ext cx="1936651" cy="1904400"/>
            </a:xfrm>
            <a:prstGeom prst="rect">
              <a:avLst/>
            </a:prstGeom>
          </p:spPr>
        </p:pic>
        <p:pic>
          <p:nvPicPr>
            <p:cNvPr id="118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959090" y="1561144"/>
              <a:ext cx="1493466" cy="780312"/>
            </a:xfrm>
            <a:prstGeom prst="rect">
              <a:avLst/>
            </a:prstGeom>
          </p:spPr>
        </p:pic>
      </p:grpSp>
      <p:grpSp>
        <p:nvGrpSpPr>
          <p:cNvPr id="119" name="Laptop Bot1"/>
          <p:cNvGrpSpPr/>
          <p:nvPr/>
        </p:nvGrpSpPr>
        <p:grpSpPr>
          <a:xfrm>
            <a:off x="3717536" y="5125597"/>
            <a:ext cx="700867" cy="689195"/>
            <a:chOff x="5017057" y="1370120"/>
            <a:chExt cx="1936651" cy="1904400"/>
          </a:xfrm>
        </p:grpSpPr>
        <p:pic>
          <p:nvPicPr>
            <p:cNvPr id="120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057" y="1370120"/>
              <a:ext cx="1936651" cy="1904400"/>
            </a:xfrm>
            <a:prstGeom prst="rect">
              <a:avLst/>
            </a:prstGeom>
          </p:spPr>
        </p:pic>
        <p:pic>
          <p:nvPicPr>
            <p:cNvPr id="121" name="Grafik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5209153" y="1561145"/>
              <a:ext cx="1493466" cy="780311"/>
            </a:xfrm>
            <a:prstGeom prst="rect">
              <a:avLst/>
            </a:prstGeom>
          </p:spPr>
        </p:pic>
      </p:grpSp>
      <p:pic>
        <p:nvPicPr>
          <p:cNvPr id="122" name="Commen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66" y="3255224"/>
            <a:ext cx="650443" cy="609887"/>
          </a:xfrm>
          <a:prstGeom prst="rect">
            <a:avLst/>
          </a:prstGeom>
        </p:spPr>
      </p:pic>
      <p:pic>
        <p:nvPicPr>
          <p:cNvPr id="123" name="Idea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75736" y="2486204"/>
            <a:ext cx="640924" cy="6009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Information Security – Technology</a:t>
            </a:r>
            <a:endParaRPr lang="en-US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sp>
        <p:nvSpPr>
          <p:cNvPr id="63" name="OK Category"/>
          <p:cNvSpPr/>
          <p:nvPr/>
        </p:nvSpPr>
        <p:spPr>
          <a:xfrm>
            <a:off x="9851000" y="3934540"/>
            <a:ext cx="1224000" cy="2340000"/>
          </a:xfrm>
          <a:prstGeom prst="roundRect">
            <a:avLst/>
          </a:prstGeom>
          <a:noFill/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ec Category"/>
          <p:cNvSpPr/>
          <p:nvPr/>
        </p:nvSpPr>
        <p:spPr>
          <a:xfrm>
            <a:off x="9851000" y="1440858"/>
            <a:ext cx="1224000" cy="2340000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A07B7-EAC5-4A16-9EED-C3DB70850A29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8818E-FAE8-4850-9BA6-DEB84FFDE048}" type="slidenum">
              <a:rPr lang="en-US" noProof="0" smtClean="0"/>
              <a:pPr/>
              <a:t>18</a:t>
            </a:fld>
            <a:endParaRPr lang="en-US" noProof="0"/>
          </a:p>
        </p:txBody>
      </p:sp>
      <p:grpSp>
        <p:nvGrpSpPr>
          <p:cNvPr id="134" name="Group 133" descr="Turn Down:  Group 27"/>
          <p:cNvGrpSpPr/>
          <p:nvPr/>
        </p:nvGrpSpPr>
        <p:grpSpPr>
          <a:xfrm>
            <a:off x="9997893" y="4686927"/>
            <a:ext cx="572729" cy="759752"/>
            <a:chOff x="5354160" y="5532265"/>
            <a:chExt cx="572729" cy="759752"/>
          </a:xfrm>
        </p:grpSpPr>
        <p:sp>
          <p:nvSpPr>
            <p:cNvPr id="135" name="Laptop Mid Sec"/>
            <p:cNvSpPr/>
            <p:nvPr/>
          </p:nvSpPr>
          <p:spPr>
            <a:xfrm>
              <a:off x="5375528" y="5532265"/>
              <a:ext cx="534489" cy="759752"/>
            </a:xfrm>
            <a:prstGeom prst="roundRect">
              <a:avLst/>
            </a:pr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Word"/>
            <p:cNvGrpSpPr/>
            <p:nvPr/>
          </p:nvGrpSpPr>
          <p:grpSpPr>
            <a:xfrm>
              <a:off x="5354160" y="5611132"/>
              <a:ext cx="572729" cy="602017"/>
              <a:chOff x="3653972" y="4571202"/>
              <a:chExt cx="572729" cy="602017"/>
            </a:xfrm>
          </p:grpSpPr>
          <p:pic>
            <p:nvPicPr>
              <p:cNvPr id="137" name="Grafik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3972" y="4610028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138" name="Picture 2" descr="https://www.phmsociety.org/sites/phmsociety.org/files/MSWord2013Icon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370" y="4571202"/>
                <a:ext cx="192928" cy="192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3" name="Group Mail" descr="Turn Down:  Group Mail"/>
          <p:cNvGrpSpPr/>
          <p:nvPr/>
        </p:nvGrpSpPr>
        <p:grpSpPr>
          <a:xfrm>
            <a:off x="10027946" y="2787576"/>
            <a:ext cx="734009" cy="518520"/>
            <a:chOff x="6022745" y="2665666"/>
            <a:chExt cx="734009" cy="518520"/>
          </a:xfrm>
        </p:grpSpPr>
        <p:sp>
          <p:nvSpPr>
            <p:cNvPr id="154" name="Laptop Mid Sec"/>
            <p:cNvSpPr/>
            <p:nvPr/>
          </p:nvSpPr>
          <p:spPr>
            <a:xfrm>
              <a:off x="6022745" y="2671668"/>
              <a:ext cx="734009" cy="512518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Mail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422" y="2665666"/>
              <a:ext cx="510653" cy="502149"/>
            </a:xfrm>
            <a:prstGeom prst="rect">
              <a:avLst/>
            </a:prstGeom>
          </p:spPr>
        </p:pic>
      </p:grpSp>
      <p:grpSp>
        <p:nvGrpSpPr>
          <p:cNvPr id="156" name="Group PDF" descr="Turn Down:  Group PDF"/>
          <p:cNvGrpSpPr/>
          <p:nvPr/>
        </p:nvGrpSpPr>
        <p:grpSpPr>
          <a:xfrm>
            <a:off x="10193409" y="1953909"/>
            <a:ext cx="572729" cy="759752"/>
            <a:chOff x="6382436" y="2610858"/>
            <a:chExt cx="572729" cy="759752"/>
          </a:xfrm>
        </p:grpSpPr>
        <p:sp>
          <p:nvSpPr>
            <p:cNvPr id="157" name="Laptop Mid Sec"/>
            <p:cNvSpPr/>
            <p:nvPr/>
          </p:nvSpPr>
          <p:spPr>
            <a:xfrm>
              <a:off x="6420676" y="2610858"/>
              <a:ext cx="534489" cy="759752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0" name="PDF"/>
            <p:cNvGrpSpPr/>
            <p:nvPr/>
          </p:nvGrpSpPr>
          <p:grpSpPr>
            <a:xfrm>
              <a:off x="6382436" y="2681236"/>
              <a:ext cx="572729" cy="601220"/>
              <a:chOff x="3842657" y="2467428"/>
              <a:chExt cx="572729" cy="601220"/>
            </a:xfrm>
          </p:grpSpPr>
          <p:pic>
            <p:nvPicPr>
              <p:cNvPr id="181" name="Grafik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2657" y="2505457"/>
                <a:ext cx="572729" cy="563191"/>
              </a:xfrm>
              <a:prstGeom prst="rect">
                <a:avLst/>
              </a:prstGeom>
            </p:spPr>
          </p:pic>
          <p:pic>
            <p:nvPicPr>
              <p:cNvPr id="182" name="Bild 20" descr="8616.png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429" y="2467428"/>
                <a:ext cx="395513" cy="395513"/>
              </a:xfrm>
              <a:prstGeom prst="rect">
                <a:avLst/>
              </a:prstGeom>
            </p:spPr>
          </p:pic>
        </p:grpSp>
      </p:grpSp>
      <p:sp>
        <p:nvSpPr>
          <p:cNvPr id="3" name="Rectangle 2" hidden="1"/>
          <p:cNvSpPr/>
          <p:nvPr/>
        </p:nvSpPr>
        <p:spPr>
          <a:xfrm>
            <a:off x="89780" y="798654"/>
            <a:ext cx="11959345" cy="6005759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83" y="4203736"/>
            <a:ext cx="1601856" cy="1833590"/>
          </a:xfrm>
          <a:prstGeom prst="rect">
            <a:avLst/>
          </a:prstGeom>
        </p:spPr>
      </p:pic>
      <p:grpSp>
        <p:nvGrpSpPr>
          <p:cNvPr id="139" name="Group Excel" descr="Turn Down:  Group Excel"/>
          <p:cNvGrpSpPr/>
          <p:nvPr/>
        </p:nvGrpSpPr>
        <p:grpSpPr>
          <a:xfrm>
            <a:off x="5039563" y="3924798"/>
            <a:ext cx="572729" cy="759752"/>
            <a:chOff x="1246240" y="5665604"/>
            <a:chExt cx="572729" cy="759752"/>
          </a:xfrm>
        </p:grpSpPr>
        <p:sp>
          <p:nvSpPr>
            <p:cNvPr id="140" name="Laptop Mid Sec"/>
            <p:cNvSpPr/>
            <p:nvPr/>
          </p:nvSpPr>
          <p:spPr>
            <a:xfrm>
              <a:off x="1249599" y="5665604"/>
              <a:ext cx="534489" cy="759752"/>
            </a:xfrm>
            <a:prstGeom prst="roundRect">
              <a:avLst/>
            </a:prstGeom>
            <a:solidFill>
              <a:srgbClr val="FF0000">
                <a:alpha val="29000"/>
              </a:srgb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Excel"/>
            <p:cNvGrpSpPr/>
            <p:nvPr/>
          </p:nvGrpSpPr>
          <p:grpSpPr>
            <a:xfrm>
              <a:off x="1246240" y="5737527"/>
              <a:ext cx="572729" cy="611258"/>
              <a:chOff x="488109" y="4595128"/>
              <a:chExt cx="572729" cy="611258"/>
            </a:xfrm>
          </p:grpSpPr>
          <p:pic>
            <p:nvPicPr>
              <p:cNvPr id="142" name="Grafik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109" y="4643195"/>
                <a:ext cx="572729" cy="563191"/>
              </a:xfrm>
              <a:prstGeom prst="rect">
                <a:avLst/>
              </a:prstGeom>
            </p:spPr>
          </p:pic>
          <p:grpSp>
            <p:nvGrpSpPr>
              <p:cNvPr id="143" name="Gruppieren 54"/>
              <p:cNvGrpSpPr/>
              <p:nvPr/>
            </p:nvGrpSpPr>
            <p:grpSpPr>
              <a:xfrm>
                <a:off x="513612" y="4595128"/>
                <a:ext cx="203495" cy="203495"/>
                <a:chOff x="372061" y="4224323"/>
                <a:chExt cx="443343" cy="443343"/>
              </a:xfrm>
            </p:grpSpPr>
            <p:sp>
              <p:nvSpPr>
                <p:cNvPr id="144" name="Rechteck 48"/>
                <p:cNvSpPr/>
                <p:nvPr/>
              </p:nvSpPr>
              <p:spPr>
                <a:xfrm>
                  <a:off x="421640" y="4312920"/>
                  <a:ext cx="365533" cy="2608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5" name="Picture 6" descr="https://wordpress.training-nyc.com/wp-content/uploads/2014/04/excel_2013.png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061" y="4224323"/>
                  <a:ext cx="443343" cy="4433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46" name="Group Powerpoint" descr="Turn Down:  Group Powerpoint"/>
          <p:cNvGrpSpPr/>
          <p:nvPr/>
        </p:nvGrpSpPr>
        <p:grpSpPr>
          <a:xfrm>
            <a:off x="4367406" y="4859499"/>
            <a:ext cx="597125" cy="759752"/>
            <a:chOff x="576252" y="5557428"/>
            <a:chExt cx="597125" cy="759752"/>
          </a:xfrm>
        </p:grpSpPr>
        <p:sp>
          <p:nvSpPr>
            <p:cNvPr id="147" name="Laptop Mid Sec"/>
            <p:cNvSpPr/>
            <p:nvPr/>
          </p:nvSpPr>
          <p:spPr>
            <a:xfrm>
              <a:off x="606424" y="5557428"/>
              <a:ext cx="534489" cy="759752"/>
            </a:xfrm>
            <a:prstGeom prst="roundRect">
              <a:avLst/>
            </a:prstGeom>
            <a:solidFill>
              <a:srgbClr val="E53138">
                <a:alpha val="50000"/>
              </a:srgb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Powerpoint"/>
            <p:cNvGrpSpPr/>
            <p:nvPr/>
          </p:nvGrpSpPr>
          <p:grpSpPr>
            <a:xfrm>
              <a:off x="576252" y="5618881"/>
              <a:ext cx="597125" cy="636845"/>
              <a:chOff x="2272491" y="5472546"/>
              <a:chExt cx="597125" cy="636845"/>
            </a:xfrm>
          </p:grpSpPr>
          <p:pic>
            <p:nvPicPr>
              <p:cNvPr id="149" name="Grafik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887" y="5546200"/>
                <a:ext cx="572729" cy="563191"/>
              </a:xfrm>
              <a:prstGeom prst="rect">
                <a:avLst/>
              </a:prstGeom>
            </p:spPr>
          </p:pic>
          <p:grpSp>
            <p:nvGrpSpPr>
              <p:cNvPr id="150" name="Gruppieren 47"/>
              <p:cNvGrpSpPr/>
              <p:nvPr/>
            </p:nvGrpSpPr>
            <p:grpSpPr>
              <a:xfrm>
                <a:off x="2272491" y="5472546"/>
                <a:ext cx="350646" cy="251704"/>
                <a:chOff x="2272491" y="5472546"/>
                <a:chExt cx="350646" cy="251704"/>
              </a:xfrm>
            </p:grpSpPr>
            <p:sp>
              <p:nvSpPr>
                <p:cNvPr id="151" name="Rechteck 39"/>
                <p:cNvSpPr/>
                <p:nvPr/>
              </p:nvSpPr>
              <p:spPr>
                <a:xfrm>
                  <a:off x="2352384" y="5528585"/>
                  <a:ext cx="198000" cy="134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2" name="Picture 4" descr="http://omnitechsupport-reviews.com/wp-content/uploads/2013/09/239091_567_powerpoint2013.jpg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2491" y="5472546"/>
                  <a:ext cx="350646" cy="251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6" name="Oval 15"/>
          <p:cNvSpPr/>
          <p:nvPr/>
        </p:nvSpPr>
        <p:spPr>
          <a:xfrm rot="923652">
            <a:off x="5246919" y="4373188"/>
            <a:ext cx="1772717" cy="685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78000">
                <a:srgbClr val="C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VPN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4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06693 0.04004 C 0.08099 0.04907 0.09349 0.0537 0.1237 0.05393 C 0.15404 0.05393 0.22266 0.04351 0.24883 0.0409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26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23 C 0.02227 0.01296 0.04571 -0.11505 0.06797 -0.10162 C 0.08203 -0.09259 0.13021 -0.06551 0.16042 -0.06505 C 0.19076 -0.06505 0.22253 0.04305 0.24883 0.04051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82" grpId="0" animBg="1"/>
      <p:bldP spid="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Information Security – Not just technology</a:t>
            </a:r>
            <a:endParaRPr lang="en-US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A07B7-EAC5-4A16-9EED-C3DB70850A29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8818E-FAE8-4850-9BA6-DEB84FFDE048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3" name="Rectangle 2" hidden="1"/>
          <p:cNvSpPr/>
          <p:nvPr/>
        </p:nvSpPr>
        <p:spPr>
          <a:xfrm>
            <a:off x="89780" y="798654"/>
            <a:ext cx="11959345" cy="6005759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05280" y="987710"/>
            <a:ext cx="3838272" cy="54695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algn="ctr"/>
            <a:endParaRPr lang="en-US" dirty="0">
              <a:solidFill>
                <a:srgbClr val="565D6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3406" y="1530409"/>
            <a:ext cx="3790146" cy="438414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Schedule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TM</a:t>
            </a:r>
          </a:p>
          <a:p>
            <a:pPr>
              <a:spcBef>
                <a:spcPts val="700"/>
              </a:spcBef>
            </a:pP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11:00	Arrive St. Albans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11:30	Leave HQ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12:00	Lunch at Freemans Arms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14:00	Meetings at local HQ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19:00	Dinner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22:30	Staying at 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	The Farmhouse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	Lower </a:t>
            </a:r>
            <a:r>
              <a:rPr lang="en-GB" dirty="0" err="1">
                <a:solidFill>
                  <a:schemeClr val="tx2"/>
                </a:solidFill>
              </a:rPr>
              <a:t>Blagdon</a:t>
            </a:r>
            <a:r>
              <a:rPr lang="en-GB" dirty="0">
                <a:solidFill>
                  <a:schemeClr val="tx2"/>
                </a:solidFill>
              </a:rPr>
              <a:t> under Marsh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	Oxfordshire OX11 9BG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3406" y="1530409"/>
            <a:ext cx="3790146" cy="438414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Schedule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Theresa May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Prime Minister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11:00	Arrive St. Albans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11:30	Leave HQ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12:00	Lunch at Freemans Arms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14:00	Meetings at local HQ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19:00	Dinner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22:30	Staying at 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	The Farmhouse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	Lower </a:t>
            </a:r>
            <a:r>
              <a:rPr lang="en-GB" dirty="0" err="1">
                <a:solidFill>
                  <a:schemeClr val="tx2"/>
                </a:solidFill>
              </a:rPr>
              <a:t>Blagdon</a:t>
            </a:r>
            <a:r>
              <a:rPr lang="en-GB" dirty="0">
                <a:solidFill>
                  <a:schemeClr val="tx2"/>
                </a:solidFill>
              </a:rPr>
              <a:t> under Marsh</a:t>
            </a:r>
          </a:p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	Oxfordshire OX11 9BG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5281" y="994488"/>
            <a:ext cx="3838272" cy="5120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Confidential Document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49" y="856959"/>
            <a:ext cx="3359676" cy="5609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1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13" grpId="0"/>
      <p:bldP spid="13" grpId="1"/>
      <p:bldP spid="2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3757" y="1643440"/>
            <a:ext cx="5845377" cy="2100222"/>
          </a:xfrm>
        </p:spPr>
        <p:txBody>
          <a:bodyPr/>
          <a:lstStyle/>
          <a:p>
            <a:r>
              <a:rPr lang="en-GB" sz="3600" dirty="0"/>
              <a:t>Preparing for GDPR…</a:t>
            </a:r>
            <a:br>
              <a:rPr lang="en-GB" sz="3600" dirty="0"/>
            </a:br>
            <a:r>
              <a:rPr lang="en-GB" sz="3600" dirty="0"/>
              <a:t>Data Protection, Security, Privacy in the Cloud and the projected Legal Impact</a:t>
            </a:r>
          </a:p>
        </p:txBody>
      </p:sp>
      <p:sp>
        <p:nvSpPr>
          <p:cNvPr id="7" name="Rounded Rectangle 1"/>
          <p:cNvSpPr/>
          <p:nvPr/>
        </p:nvSpPr>
        <p:spPr>
          <a:xfrm>
            <a:off x="7679747" y="1030506"/>
            <a:ext cx="3454418" cy="1225868"/>
          </a:xfrm>
          <a:prstGeom prst="roundRect">
            <a:avLst/>
          </a:prstGeom>
          <a:noFill/>
          <a:ln w="2063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n-GB" sz="7200" dirty="0">
                <a:solidFill>
                  <a:schemeClr val="accent4"/>
                </a:solidFill>
                <a:latin typeface="Stencil" panose="040409050D0802020404" pitchFamily="82" charset="0"/>
              </a:rPr>
              <a:t>GDPR</a:t>
            </a:r>
            <a:endParaRPr lang="en-GB" sz="1000" dirty="0">
              <a:solidFill>
                <a:schemeClr val="accent4"/>
              </a:solidFill>
              <a:latin typeface="Stencil" panose="040409050D0802020404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658" y="4477016"/>
            <a:ext cx="1838595" cy="1827651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/>
        </p:nvSpPr>
        <p:spPr bwMode="auto">
          <a:xfrm>
            <a:off x="8012100" y="2693551"/>
            <a:ext cx="2534507" cy="147100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Information Security – Common Sense</a:t>
            </a:r>
            <a:endParaRPr lang="en-US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A07B7-EAC5-4A16-9EED-C3DB70850A29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8818E-FAE8-4850-9BA6-DEB84FFDE048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3" name="Rectangle 2" hidden="1"/>
          <p:cNvSpPr/>
          <p:nvPr/>
        </p:nvSpPr>
        <p:spPr>
          <a:xfrm>
            <a:off x="89780" y="798654"/>
            <a:ext cx="11959345" cy="6005759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45357" y="1412875"/>
            <a:ext cx="4375283" cy="4387537"/>
            <a:chOff x="3859446" y="4400047"/>
            <a:chExt cx="1700213" cy="1704975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3859446" y="4400047"/>
              <a:ext cx="1700213" cy="1704975"/>
            </a:xfrm>
            <a:custGeom>
              <a:avLst/>
              <a:gdLst>
                <a:gd name="T0" fmla="*/ 384 w 768"/>
                <a:gd name="T1" fmla="*/ 0 h 768"/>
                <a:gd name="T2" fmla="*/ 0 w 768"/>
                <a:gd name="T3" fmla="*/ 384 h 768"/>
                <a:gd name="T4" fmla="*/ 384 w 768"/>
                <a:gd name="T5" fmla="*/ 768 h 768"/>
                <a:gd name="T6" fmla="*/ 768 w 768"/>
                <a:gd name="T7" fmla="*/ 384 h 768"/>
                <a:gd name="T8" fmla="*/ 384 w 768"/>
                <a:gd name="T9" fmla="*/ 0 h 768"/>
                <a:gd name="T10" fmla="*/ 258 w 768"/>
                <a:gd name="T11" fmla="*/ 384 h 768"/>
                <a:gd name="T12" fmla="*/ 384 w 768"/>
                <a:gd name="T13" fmla="*/ 259 h 768"/>
                <a:gd name="T14" fmla="*/ 510 w 768"/>
                <a:gd name="T15" fmla="*/ 384 h 768"/>
                <a:gd name="T16" fmla="*/ 384 w 768"/>
                <a:gd name="T17" fmla="*/ 510 h 768"/>
                <a:gd name="T18" fmla="*/ 258 w 768"/>
                <a:gd name="T19" fmla="*/ 384 h 768"/>
                <a:gd name="T20" fmla="*/ 384 w 768"/>
                <a:gd name="T21" fmla="*/ 725 h 768"/>
                <a:gd name="T22" fmla="*/ 384 w 768"/>
                <a:gd name="T23" fmla="*/ 559 h 768"/>
                <a:gd name="T24" fmla="*/ 388 w 768"/>
                <a:gd name="T25" fmla="*/ 559 h 768"/>
                <a:gd name="T26" fmla="*/ 477 w 768"/>
                <a:gd name="T27" fmla="*/ 531 h 768"/>
                <a:gd name="T28" fmla="*/ 572 w 768"/>
                <a:gd name="T29" fmla="*/ 664 h 768"/>
                <a:gd name="T30" fmla="*/ 384 w 768"/>
                <a:gd name="T31" fmla="*/ 725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768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  <a:moveTo>
                    <a:pt x="258" y="384"/>
                  </a:moveTo>
                  <a:cubicBezTo>
                    <a:pt x="258" y="315"/>
                    <a:pt x="315" y="259"/>
                    <a:pt x="384" y="259"/>
                  </a:cubicBezTo>
                  <a:cubicBezTo>
                    <a:pt x="453" y="259"/>
                    <a:pt x="510" y="315"/>
                    <a:pt x="510" y="384"/>
                  </a:cubicBezTo>
                  <a:cubicBezTo>
                    <a:pt x="510" y="454"/>
                    <a:pt x="453" y="510"/>
                    <a:pt x="384" y="510"/>
                  </a:cubicBezTo>
                  <a:cubicBezTo>
                    <a:pt x="315" y="510"/>
                    <a:pt x="258" y="454"/>
                    <a:pt x="258" y="384"/>
                  </a:cubicBezTo>
                  <a:close/>
                  <a:moveTo>
                    <a:pt x="384" y="725"/>
                  </a:moveTo>
                  <a:cubicBezTo>
                    <a:pt x="384" y="559"/>
                    <a:pt x="384" y="559"/>
                    <a:pt x="384" y="559"/>
                  </a:cubicBezTo>
                  <a:cubicBezTo>
                    <a:pt x="388" y="559"/>
                    <a:pt x="387" y="559"/>
                    <a:pt x="388" y="559"/>
                  </a:cubicBezTo>
                  <a:cubicBezTo>
                    <a:pt x="421" y="559"/>
                    <a:pt x="452" y="549"/>
                    <a:pt x="477" y="531"/>
                  </a:cubicBezTo>
                  <a:cubicBezTo>
                    <a:pt x="572" y="664"/>
                    <a:pt x="572" y="664"/>
                    <a:pt x="572" y="664"/>
                  </a:cubicBezTo>
                  <a:cubicBezTo>
                    <a:pt x="515" y="706"/>
                    <a:pt x="456" y="725"/>
                    <a:pt x="384" y="72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4467458" y="5011235"/>
              <a:ext cx="482600" cy="482600"/>
            </a:xfrm>
            <a:custGeom>
              <a:avLst/>
              <a:gdLst>
                <a:gd name="T0" fmla="*/ 218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8 h 218"/>
                <a:gd name="T8" fmla="*/ 218 w 218"/>
                <a:gd name="T9" fmla="*/ 109 h 218"/>
                <a:gd name="T10" fmla="*/ 110 w 218"/>
                <a:gd name="T11" fmla="*/ 173 h 218"/>
                <a:gd name="T12" fmla="*/ 46 w 218"/>
                <a:gd name="T13" fmla="*/ 109 h 218"/>
                <a:gd name="T14" fmla="*/ 110 w 218"/>
                <a:gd name="T15" fmla="*/ 46 h 218"/>
                <a:gd name="T16" fmla="*/ 173 w 218"/>
                <a:gd name="T17" fmla="*/ 109 h 218"/>
                <a:gd name="T18" fmla="*/ 110 w 218"/>
                <a:gd name="T19" fmla="*/ 17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18">
                  <a:moveTo>
                    <a:pt x="218" y="109"/>
                  </a:moveTo>
                  <a:cubicBezTo>
                    <a:pt x="218" y="48"/>
                    <a:pt x="170" y="0"/>
                    <a:pt x="109" y="0"/>
                  </a:cubicBezTo>
                  <a:cubicBezTo>
                    <a:pt x="49" y="0"/>
                    <a:pt x="0" y="48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cubicBezTo>
                    <a:pt x="170" y="218"/>
                    <a:pt x="218" y="169"/>
                    <a:pt x="218" y="109"/>
                  </a:cubicBezTo>
                  <a:close/>
                  <a:moveTo>
                    <a:pt x="110" y="173"/>
                  </a:moveTo>
                  <a:cubicBezTo>
                    <a:pt x="74" y="173"/>
                    <a:pt x="46" y="144"/>
                    <a:pt x="46" y="109"/>
                  </a:cubicBezTo>
                  <a:cubicBezTo>
                    <a:pt x="46" y="74"/>
                    <a:pt x="74" y="46"/>
                    <a:pt x="110" y="46"/>
                  </a:cubicBezTo>
                  <a:cubicBezTo>
                    <a:pt x="145" y="46"/>
                    <a:pt x="173" y="74"/>
                    <a:pt x="173" y="109"/>
                  </a:cubicBezTo>
                  <a:cubicBezTo>
                    <a:pt x="173" y="144"/>
                    <a:pt x="145" y="173"/>
                    <a:pt x="110" y="17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85721" y="4366504"/>
            <a:ext cx="1448919" cy="7084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HMRC</a:t>
            </a:r>
          </a:p>
          <a:p>
            <a:pPr algn="ctr"/>
            <a:r>
              <a:rPr lang="en-GB" dirty="0"/>
              <a:t>Confidential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1160" y="1715223"/>
            <a:ext cx="2880360" cy="12704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FG Wurth" panose="02000506040000020003" pitchFamily="50" charset="0"/>
              </a:rPr>
              <a:t>My mix disc</a:t>
            </a:r>
          </a:p>
          <a:p>
            <a:pPr>
              <a:spcBef>
                <a:spcPts val="700"/>
              </a:spcBef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FG Wurth" panose="02000506040000020003" pitchFamily="50" charset="0"/>
              </a:rPr>
              <a:t>+ other stuff</a:t>
            </a:r>
          </a:p>
        </p:txBody>
      </p:sp>
      <p:sp>
        <p:nvSpPr>
          <p:cNvPr id="7" name="Block Arc 6"/>
          <p:cNvSpPr/>
          <p:nvPr/>
        </p:nvSpPr>
        <p:spPr>
          <a:xfrm>
            <a:off x="8702040" y="-1920240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9787" y="1720077"/>
            <a:ext cx="3671198" cy="3712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725357"/>
              </a:avLst>
            </a:prstTxWarp>
            <a:spAutoFit/>
          </a:bodyPr>
          <a:lstStyle/>
          <a:p>
            <a:pPr>
              <a:spcBef>
                <a:spcPts val="700"/>
              </a:spcBef>
            </a:pPr>
            <a:r>
              <a:rPr lang="en-GB" sz="5400" dirty="0">
                <a:solidFill>
                  <a:srgbClr val="FF0000"/>
                </a:solidFill>
                <a:latin typeface="FG Wurth" panose="02000506040000020003" pitchFamily="50" charset="0"/>
              </a:rPr>
              <a:t>Confidential details of 25Million Benefits recipients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2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" grpId="0"/>
      <p:bldP spid="2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Information Security – </a:t>
            </a:r>
            <a:r>
              <a:rPr lang="en-GB" dirty="0">
                <a:solidFill>
                  <a:srgbClr val="FF0000"/>
                </a:solidFill>
                <a:latin typeface="Segoe UI Light" pitchFamily="34" charset="0"/>
              </a:rPr>
              <a:t>Cyberattacks!!!!!!!!! …. Eh?</a:t>
            </a:r>
            <a:endParaRPr lang="en-US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A07B7-EAC5-4A16-9EED-C3DB70850A29}" type="datetime1">
              <a:rPr lang="en-GB" noProof="0" smtClean="0"/>
              <a:t>28/06/2017</a:t>
            </a:fld>
            <a:endParaRPr lang="en-US" noProof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F8818E-FAE8-4850-9BA6-DEB84FFDE048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3" name="Rectangle 2" hidden="1"/>
          <p:cNvSpPr/>
          <p:nvPr/>
        </p:nvSpPr>
        <p:spPr>
          <a:xfrm>
            <a:off x="89780" y="798654"/>
            <a:ext cx="11959345" cy="6005759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31486" y="1180743"/>
            <a:ext cx="10117514" cy="17295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Compare:</a:t>
            </a:r>
          </a:p>
          <a:p>
            <a:pPr>
              <a:spcBef>
                <a:spcPts val="700"/>
              </a:spcBef>
            </a:pPr>
            <a:endParaRPr lang="en-GB" sz="3200" dirty="0">
              <a:solidFill>
                <a:schemeClr val="tx2"/>
              </a:solidFill>
            </a:endParaRPr>
          </a:p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“We suffered a major Cyberattack!”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1486" y="3402752"/>
            <a:ext cx="10117514" cy="17295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To:</a:t>
            </a:r>
          </a:p>
          <a:p>
            <a:pPr>
              <a:spcBef>
                <a:spcPts val="700"/>
              </a:spcBef>
            </a:pPr>
            <a:endParaRPr lang="en-GB" sz="3200" dirty="0">
              <a:solidFill>
                <a:schemeClr val="tx2"/>
              </a:solidFill>
            </a:endParaRPr>
          </a:p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“Some idiot clicked on a porn site and killed our business.”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1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eutsch"/>
          <p:cNvSpPr>
            <a:spLocks noGrp="1"/>
          </p:cNvSpPr>
          <p:nvPr>
            <p:ph type="ctrTitle"/>
          </p:nvPr>
        </p:nvSpPr>
        <p:spPr>
          <a:xfrm>
            <a:off x="673757" y="1643440"/>
            <a:ext cx="11183281" cy="1279010"/>
          </a:xfrm>
        </p:spPr>
        <p:txBody>
          <a:bodyPr/>
          <a:lstStyle/>
          <a:p>
            <a:r>
              <a:rPr lang="de-DE" sz="3600" dirty="0"/>
              <a:t>Mit der Dummheit kämpfen Götter selbst vergebens</a:t>
            </a:r>
            <a:endParaRPr lang="en-GB" sz="3600" dirty="0"/>
          </a:p>
        </p:txBody>
      </p:sp>
      <p:sp>
        <p:nvSpPr>
          <p:cNvPr id="6" name="English"/>
          <p:cNvSpPr txBox="1">
            <a:spLocks/>
          </p:cNvSpPr>
          <p:nvPr/>
        </p:nvSpPr>
        <p:spPr>
          <a:xfrm>
            <a:off x="673757" y="1641263"/>
            <a:ext cx="11183281" cy="1279010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Against stupidity the Gods themselves contend in vain</a:t>
            </a:r>
          </a:p>
        </p:txBody>
      </p:sp>
      <p:sp>
        <p:nvSpPr>
          <p:cNvPr id="7" name="Textplatzhalter 5"/>
          <p:cNvSpPr txBox="1">
            <a:spLocks/>
          </p:cNvSpPr>
          <p:nvPr/>
        </p:nvSpPr>
        <p:spPr>
          <a:xfrm>
            <a:off x="9480884" y="2992045"/>
            <a:ext cx="1975101" cy="1006364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Font typeface="Segoe UI Light" panose="020B0502040204020203" pitchFamily="34" charset="0"/>
              <a:buNone/>
              <a:defRPr lang="en-US"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358775" indent="-1841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Font typeface="Segoe UI Light" panose="020B0502040204020203" pitchFamily="34" charset="0"/>
              <a:buChar char="›"/>
              <a:defRPr lang="en-US" sz="1800" kern="120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533400" indent="-174625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Font typeface="Segoe UI Light" panose="020B0502040204020203" pitchFamily="34" charset="0"/>
              <a:buChar char="›"/>
              <a:defRPr lang="en-US" sz="1600" kern="120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719138" indent="-185738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Font typeface="Segoe UI Light" panose="020B0502040204020203" pitchFamily="34" charset="0"/>
              <a:buChar char="›"/>
              <a:defRPr lang="en-US" sz="1400" kern="120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892175" indent="-173038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Font typeface="Segoe UI Light" panose="020B0502040204020203" pitchFamily="34" charset="0"/>
              <a:buChar char="›"/>
              <a:defRPr lang="en-US" sz="1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/>
              <a:t>Friedrich Schiller</a:t>
            </a:r>
          </a:p>
          <a:p>
            <a:pPr algn="r"/>
            <a:r>
              <a:rPr lang="en-GB" sz="1600" dirty="0"/>
              <a:t>Maid of Orléans</a:t>
            </a:r>
          </a:p>
          <a:p>
            <a:pPr algn="r"/>
            <a:r>
              <a:rPr lang="en-GB" sz="1600" dirty="0"/>
              <a:t>1801</a:t>
            </a:r>
          </a:p>
        </p:txBody>
      </p:sp>
      <p:sp>
        <p:nvSpPr>
          <p:cNvPr id="5" name="English"/>
          <p:cNvSpPr txBox="1">
            <a:spLocks/>
          </p:cNvSpPr>
          <p:nvPr/>
        </p:nvSpPr>
        <p:spPr>
          <a:xfrm>
            <a:off x="728621" y="3695615"/>
            <a:ext cx="11183281" cy="1279010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… but we can fix ignorance in an afternoon!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5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Preparing for GDPR </a:t>
            </a:r>
            <a:r>
              <a:rPr lang="en-GB" dirty="0">
                <a:latin typeface="Segoe UI Light" pitchFamily="34" charset="0"/>
              </a:rPr>
              <a:t>– </a:t>
            </a:r>
            <a:r>
              <a:rPr lang="en-GB" dirty="0">
                <a:solidFill>
                  <a:srgbClr val="FF0000"/>
                </a:solidFill>
                <a:latin typeface="Segoe UI Light" pitchFamily="34" charset="0"/>
              </a:rPr>
              <a:t>Summary</a:t>
            </a:r>
            <a:endParaRPr lang="en-US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sp>
        <p:nvSpPr>
          <p:cNvPr id="52" name="Textfeld 10"/>
          <p:cNvSpPr txBox="1"/>
          <p:nvPr/>
        </p:nvSpPr>
        <p:spPr>
          <a:xfrm>
            <a:off x="7037408" y="5986254"/>
            <a:ext cx="476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GB" sz="2400" dirty="0">
                <a:solidFill>
                  <a:srgbClr val="E53138"/>
                </a:soli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Good security is simple security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314A6C38-E55E-4F33-AB76-D0029E4053BF}" type="datetime1">
              <a:rPr lang="en-GB" noProof="0" smtClean="0"/>
              <a:t>28/06/2017</a:t>
            </a:fld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23</a:t>
            </a:fld>
            <a:endParaRPr lang="en-US" noProof="0"/>
          </a:p>
        </p:txBody>
      </p:sp>
      <p:sp>
        <p:nvSpPr>
          <p:cNvPr id="8" name="Abgerundetes Rechteck 8"/>
          <p:cNvSpPr/>
          <p:nvPr/>
        </p:nvSpPr>
        <p:spPr>
          <a:xfrm>
            <a:off x="1403509" y="1040518"/>
            <a:ext cx="9504234" cy="1460366"/>
          </a:xfrm>
          <a:prstGeom prst="roundRect">
            <a:avLst>
              <a:gd name="adj" fmla="val 8482"/>
            </a:avLst>
          </a:prstGeom>
          <a:solidFill>
            <a:schemeClr val="bg1"/>
          </a:solidFill>
          <a:ln>
            <a:solidFill>
              <a:srgbClr val="002D86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400"/>
              </a:spcBef>
              <a:buClr>
                <a:srgbClr val="E53138"/>
              </a:buClr>
            </a:pPr>
            <a:r>
              <a:rPr lang="en-US" b="1" dirty="0">
                <a:solidFill>
                  <a:srgbClr val="E53138"/>
                </a:solidFill>
              </a:rPr>
              <a:t>GDPR is important – </a:t>
            </a:r>
          </a:p>
          <a:p>
            <a:pPr marL="174625" lvl="0" indent="-174625">
              <a:spcBef>
                <a:spcPts val="400"/>
              </a:spcBef>
              <a:buClr>
                <a:srgbClr val="E53138"/>
              </a:buClr>
              <a:buFont typeface="Segoe UI Light" panose="020B0502040204020203" pitchFamily="34" charset="0"/>
              <a:buChar char="›"/>
            </a:pPr>
            <a:r>
              <a:rPr lang="en-US" dirty="0">
                <a:solidFill>
                  <a:srgbClr val="002060"/>
                </a:solidFill>
              </a:rPr>
              <a:t>BUT It is only PART of your overall effort in “Cybersecurity”</a:t>
            </a:r>
          </a:p>
          <a:p>
            <a:pPr marL="174625" lvl="0" indent="-174625">
              <a:spcBef>
                <a:spcPts val="400"/>
              </a:spcBef>
              <a:buClr>
                <a:srgbClr val="E53138"/>
              </a:buClr>
              <a:buFont typeface="Segoe UI Light" panose="020B0502040204020203" pitchFamily="34" charset="0"/>
              <a:buChar char="›"/>
            </a:pPr>
            <a:r>
              <a:rPr lang="en-US" dirty="0">
                <a:solidFill>
                  <a:srgbClr val="002060"/>
                </a:solidFill>
              </a:rPr>
              <a:t>It is a point in time for you to aim at</a:t>
            </a:r>
          </a:p>
          <a:p>
            <a:pPr marL="174625" lvl="0" indent="-174625">
              <a:spcBef>
                <a:spcPts val="400"/>
              </a:spcBef>
              <a:buClr>
                <a:srgbClr val="E53138"/>
              </a:buClr>
              <a:buFont typeface="Segoe UI Light" panose="020B0502040204020203" pitchFamily="34" charset="0"/>
              <a:buChar char="›"/>
            </a:pPr>
            <a:r>
              <a:rPr lang="en-US" dirty="0">
                <a:solidFill>
                  <a:srgbClr val="002060"/>
                </a:solidFill>
              </a:rPr>
              <a:t>Getting it wrong can be incredibly damaging and costly</a:t>
            </a:r>
          </a:p>
        </p:txBody>
      </p:sp>
      <p:sp>
        <p:nvSpPr>
          <p:cNvPr id="9" name="Abgerundetes Rechteck 9"/>
          <p:cNvSpPr/>
          <p:nvPr/>
        </p:nvSpPr>
        <p:spPr>
          <a:xfrm>
            <a:off x="1403509" y="4322315"/>
            <a:ext cx="9504234" cy="1626052"/>
          </a:xfrm>
          <a:prstGeom prst="roundRect">
            <a:avLst>
              <a:gd name="adj" fmla="val 8482"/>
            </a:avLst>
          </a:prstGeom>
          <a:solidFill>
            <a:schemeClr val="bg1"/>
          </a:solidFill>
          <a:ln>
            <a:solidFill>
              <a:srgbClr val="002D86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400"/>
              </a:spcBef>
              <a:buClr>
                <a:srgbClr val="E53138"/>
              </a:buClr>
            </a:pPr>
            <a:r>
              <a:rPr lang="en-GB" b="1" dirty="0">
                <a:solidFill>
                  <a:srgbClr val="E53138"/>
                </a:solidFill>
              </a:rPr>
              <a:t>Data Security is also about Information Security</a:t>
            </a:r>
            <a:r>
              <a:rPr lang="en-US" b="1" dirty="0">
                <a:solidFill>
                  <a:srgbClr val="E53138"/>
                </a:solidFill>
              </a:rPr>
              <a:t>:</a:t>
            </a:r>
          </a:p>
          <a:p>
            <a:pPr marL="174625" lvl="0" indent="-174625">
              <a:spcBef>
                <a:spcPts val="400"/>
              </a:spcBef>
              <a:buClr>
                <a:srgbClr val="E53138"/>
              </a:buClr>
              <a:buFont typeface="Segoe UI Light" panose="020B0502040204020203" pitchFamily="34" charset="0"/>
              <a:buChar char="›"/>
            </a:pPr>
            <a:r>
              <a:rPr lang="en-US" dirty="0">
                <a:solidFill>
                  <a:srgbClr val="002060"/>
                </a:solidFill>
              </a:rPr>
              <a:t>It is as much about people as it is about systems</a:t>
            </a:r>
          </a:p>
          <a:p>
            <a:pPr marL="174625" lvl="0" indent="-174625">
              <a:spcBef>
                <a:spcPts val="400"/>
              </a:spcBef>
              <a:buClr>
                <a:srgbClr val="E53138"/>
              </a:buClr>
              <a:buFont typeface="Segoe UI Light" panose="020B0502040204020203" pitchFamily="34" charset="0"/>
              <a:buChar char="›"/>
            </a:pPr>
            <a:r>
              <a:rPr lang="en-US" dirty="0">
                <a:solidFill>
                  <a:srgbClr val="002060"/>
                </a:solidFill>
              </a:rPr>
              <a:t>You can’t guard what you don’t understand</a:t>
            </a:r>
          </a:p>
          <a:p>
            <a:pPr marL="174625" indent="-174625">
              <a:spcBef>
                <a:spcPts val="400"/>
              </a:spcBef>
              <a:buClr>
                <a:srgbClr val="E53138"/>
              </a:buClr>
              <a:buFont typeface="Segoe UI Light" panose="020B0502040204020203" pitchFamily="34" charset="0"/>
              <a:buChar char="›"/>
            </a:pPr>
            <a:r>
              <a:rPr lang="en-GB" dirty="0">
                <a:solidFill>
                  <a:srgbClr val="002060"/>
                </a:solidFill>
              </a:rPr>
              <a:t>Build processes that are simple to operate!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Abgerundetes Rechteck 10"/>
          <p:cNvSpPr/>
          <p:nvPr/>
        </p:nvSpPr>
        <p:spPr>
          <a:xfrm>
            <a:off x="1403509" y="2650895"/>
            <a:ext cx="9504234" cy="1521408"/>
          </a:xfrm>
          <a:prstGeom prst="roundRect">
            <a:avLst>
              <a:gd name="adj" fmla="val 8482"/>
            </a:avLst>
          </a:prstGeom>
          <a:solidFill>
            <a:schemeClr val="bg1"/>
          </a:solidFill>
          <a:ln>
            <a:solidFill>
              <a:srgbClr val="002D86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400"/>
              </a:spcBef>
              <a:buClr>
                <a:srgbClr val="E53138"/>
              </a:buClr>
            </a:pPr>
            <a:r>
              <a:rPr lang="en-US" b="1" dirty="0">
                <a:solidFill>
                  <a:srgbClr val="E53138"/>
                </a:solidFill>
              </a:rPr>
              <a:t>Choose your Cloud system based on </a:t>
            </a:r>
            <a:r>
              <a:rPr lang="en-US" b="1" i="1" dirty="0">
                <a:solidFill>
                  <a:srgbClr val="E53138"/>
                </a:solidFill>
              </a:rPr>
              <a:t>your</a:t>
            </a:r>
            <a:r>
              <a:rPr lang="en-US" b="1" dirty="0">
                <a:solidFill>
                  <a:srgbClr val="E53138"/>
                </a:solidFill>
              </a:rPr>
              <a:t> information, data and operations:</a:t>
            </a:r>
          </a:p>
          <a:p>
            <a:pPr marL="174625" lvl="0" indent="-174625">
              <a:spcBef>
                <a:spcPts val="400"/>
              </a:spcBef>
              <a:buClr>
                <a:srgbClr val="E53138"/>
              </a:buClr>
              <a:buFont typeface="Segoe UI Light" panose="020B0502040204020203" pitchFamily="34" charset="0"/>
              <a:buChar char="›"/>
            </a:pPr>
            <a:r>
              <a:rPr lang="en-US" dirty="0">
                <a:solidFill>
                  <a:srgbClr val="002060"/>
                </a:solidFill>
              </a:rPr>
              <a:t>It is not your system – it IS your data</a:t>
            </a:r>
          </a:p>
          <a:p>
            <a:pPr marL="174625" indent="-174625">
              <a:spcBef>
                <a:spcPts val="400"/>
              </a:spcBef>
              <a:buClr>
                <a:srgbClr val="E53138"/>
              </a:buClr>
              <a:buFont typeface="Segoe UI Light" panose="020B0502040204020203" pitchFamily="34" charset="0"/>
              <a:buChar char="›"/>
            </a:pPr>
            <a:r>
              <a:rPr lang="en-GB" dirty="0">
                <a:solidFill>
                  <a:srgbClr val="002060"/>
                </a:solidFill>
              </a:rPr>
              <a:t>Due diligence is a business process</a:t>
            </a:r>
          </a:p>
          <a:p>
            <a:pPr marL="174625" indent="-174625">
              <a:spcBef>
                <a:spcPts val="400"/>
              </a:spcBef>
              <a:buClr>
                <a:srgbClr val="E53138"/>
              </a:buClr>
              <a:buFont typeface="Segoe UI Light" panose="020B0502040204020203" pitchFamily="34" charset="0"/>
              <a:buChar char="›"/>
            </a:pPr>
            <a:r>
              <a:rPr lang="en-GB" dirty="0">
                <a:solidFill>
                  <a:srgbClr val="002060"/>
                </a:solidFill>
              </a:rPr>
              <a:t>Not all Cloud suppliers are reliable, even if they run on Amazon / Google / Azure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bldLvl="2"/>
      <p:bldP spid="8" grpId="0" uiExpand="1" build="p" bldLvl="2" animBg="1"/>
      <p:bldP spid="9" grpId="0" uiExpand="1" build="p" bldLvl="2" animBg="1"/>
      <p:bldP spid="10" grpId="0" uiExpand="1" build="p" bldLvl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73757" y="4219229"/>
            <a:ext cx="11183281" cy="1164266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David Topping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3757" y="1643440"/>
            <a:ext cx="5845377" cy="2100222"/>
          </a:xfrm>
        </p:spPr>
        <p:txBody>
          <a:bodyPr/>
          <a:lstStyle/>
          <a:p>
            <a:r>
              <a:rPr lang="en-GB" sz="3600" dirty="0"/>
              <a:t>Preparing for GDPR…</a:t>
            </a:r>
            <a:br>
              <a:rPr lang="en-GB" sz="3600" dirty="0"/>
            </a:br>
            <a:r>
              <a:rPr lang="en-GB" sz="3600" dirty="0"/>
              <a:t>Data Protection, Security, Privacy in the Cloud and the projected Legal Impact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062" y="1148422"/>
            <a:ext cx="4020976" cy="519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Segoe UI Light" pitchFamily="34" charset="0"/>
              </a:rPr>
              <a:t>Perspective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98E81AB9-E8D4-461E-8747-C5BD016E00F6}" type="datetime1">
              <a:rPr lang="en-GB" noProof="0" smtClean="0"/>
              <a:t>28/06/2017</a:t>
            </a:fld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25" name="Rounded Rectangle 1"/>
          <p:cNvSpPr/>
          <p:nvPr/>
        </p:nvSpPr>
        <p:spPr>
          <a:xfrm>
            <a:off x="7679747" y="1030506"/>
            <a:ext cx="3454418" cy="1225868"/>
          </a:xfrm>
          <a:prstGeom prst="roundRect">
            <a:avLst/>
          </a:prstGeom>
          <a:noFill/>
          <a:ln w="2063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n-GB" sz="7200" dirty="0">
                <a:solidFill>
                  <a:schemeClr val="accent4"/>
                </a:solidFill>
                <a:latin typeface="Stencil" panose="040409050D0802020404" pitchFamily="82" charset="0"/>
              </a:rPr>
              <a:t>GDPR</a:t>
            </a:r>
            <a:endParaRPr lang="en-GB" sz="1000" dirty="0">
              <a:solidFill>
                <a:schemeClr val="accent4"/>
              </a:solidFill>
              <a:latin typeface="Stencil" panose="040409050D0802020404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4777" y="2764715"/>
            <a:ext cx="3999410" cy="1450003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Consumer Protection Legislation</a:t>
            </a:r>
          </a:p>
          <a:p>
            <a:pPr algn="ctr"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Personal Data of Data Subjects</a:t>
            </a:r>
          </a:p>
          <a:p>
            <a:pPr algn="ctr"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Responsibility as Controller or Processor</a:t>
            </a:r>
          </a:p>
          <a:p>
            <a:pPr algn="ctr">
              <a:spcBef>
                <a:spcPts val="700"/>
              </a:spcBef>
            </a:pP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Segoe UI Light" pitchFamily="34" charset="0"/>
              </a:rPr>
              <a:t>Perspective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98E81AB9-E8D4-461E-8747-C5BD016E00F6}" type="datetime1">
              <a:rPr lang="en-GB" noProof="0" smtClean="0"/>
              <a:t>28/06/2017</a:t>
            </a:fld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25" name="Rounded Rectangle 1"/>
          <p:cNvSpPr/>
          <p:nvPr/>
        </p:nvSpPr>
        <p:spPr>
          <a:xfrm>
            <a:off x="8953600" y="3120073"/>
            <a:ext cx="1811858" cy="544830"/>
          </a:xfrm>
          <a:prstGeom prst="roundRect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accent4"/>
                </a:solidFill>
                <a:latin typeface="Stencil" panose="040409050D0802020404" pitchFamily="82" charset="0"/>
              </a:rPr>
              <a:t>GDPR</a:t>
            </a:r>
            <a:endParaRPr lang="en-GB" sz="200" dirty="0">
              <a:solidFill>
                <a:schemeClr val="accent4"/>
              </a:solidFill>
              <a:latin typeface="Stencil" panose="040409050D0802020404" pitchFamily="8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9399" y="877678"/>
            <a:ext cx="3592721" cy="3592721"/>
          </a:xfrm>
          <a:prstGeom prst="ellipse">
            <a:avLst/>
          </a:prstGeom>
          <a:noFill/>
          <a:ln w="38100">
            <a:solidFill>
              <a:srgbClr val="D2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Accounts Data</a:t>
            </a:r>
          </a:p>
        </p:txBody>
      </p:sp>
      <p:sp>
        <p:nvSpPr>
          <p:cNvPr id="9" name="Oval 8"/>
          <p:cNvSpPr/>
          <p:nvPr/>
        </p:nvSpPr>
        <p:spPr>
          <a:xfrm>
            <a:off x="2616200" y="2708277"/>
            <a:ext cx="2844800" cy="2844800"/>
          </a:xfrm>
          <a:prstGeom prst="ellipse">
            <a:avLst/>
          </a:prstGeom>
          <a:noFill/>
          <a:ln w="38100">
            <a:solidFill>
              <a:srgbClr val="D2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Policy Database</a:t>
            </a:r>
          </a:p>
        </p:txBody>
      </p:sp>
      <p:sp>
        <p:nvSpPr>
          <p:cNvPr id="10" name="Oval 9"/>
          <p:cNvSpPr/>
          <p:nvPr/>
        </p:nvSpPr>
        <p:spPr>
          <a:xfrm>
            <a:off x="4356150" y="1071418"/>
            <a:ext cx="2844800" cy="2844800"/>
          </a:xfrm>
          <a:prstGeom prst="ellipse">
            <a:avLst/>
          </a:prstGeom>
          <a:noFill/>
          <a:ln w="38100">
            <a:solidFill>
              <a:srgbClr val="D2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Contracts Information</a:t>
            </a:r>
          </a:p>
        </p:txBody>
      </p:sp>
    </p:spTree>
    <p:extLst>
      <p:ext uri="{BB962C8B-B14F-4D97-AF65-F5344CB8AC3E}">
        <p14:creationId xmlns:p14="http://schemas.microsoft.com/office/powerpoint/2010/main" val="2391908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Segoe UI Light" pitchFamily="34" charset="0"/>
              </a:rPr>
              <a:t>GDPR: a point in time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98E81AB9-E8D4-461E-8747-C5BD016E00F6}" type="datetime1">
              <a:rPr lang="en-GB" noProof="0" smtClean="0"/>
              <a:t>28/06/2017</a:t>
            </a:fld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25" name="Rounded Rectangle 1"/>
          <p:cNvSpPr/>
          <p:nvPr/>
        </p:nvSpPr>
        <p:spPr>
          <a:xfrm>
            <a:off x="8953600" y="3120073"/>
            <a:ext cx="1811858" cy="544830"/>
          </a:xfrm>
          <a:prstGeom prst="roundRect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accent4"/>
                </a:solidFill>
                <a:latin typeface="Stencil" panose="040409050D0802020404" pitchFamily="82" charset="0"/>
              </a:rPr>
              <a:t>GDPR</a:t>
            </a:r>
            <a:endParaRPr lang="en-GB" sz="200" dirty="0">
              <a:solidFill>
                <a:schemeClr val="accent4"/>
              </a:solidFill>
              <a:latin typeface="Stencil" panose="040409050D0802020404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7561" y="4054475"/>
            <a:ext cx="9618497" cy="342900"/>
            <a:chOff x="1146961" y="4664075"/>
            <a:chExt cx="5711764" cy="342900"/>
          </a:xfrm>
        </p:grpSpPr>
        <p:sp>
          <p:nvSpPr>
            <p:cNvPr id="3" name="Rectangle 2"/>
            <p:cNvSpPr/>
            <p:nvPr/>
          </p:nvSpPr>
          <p:spPr>
            <a:xfrm>
              <a:off x="1146961" y="4664075"/>
              <a:ext cx="635000" cy="342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81815" y="4664075"/>
              <a:ext cx="635000" cy="342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16669" y="4664075"/>
              <a:ext cx="635000" cy="342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51523" y="4664075"/>
              <a:ext cx="635000" cy="342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86377" y="4664075"/>
              <a:ext cx="635000" cy="342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21231" y="4664075"/>
              <a:ext cx="635000" cy="342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56085" y="4664075"/>
              <a:ext cx="635000" cy="342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90939" y="4664075"/>
              <a:ext cx="635000" cy="342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23725" y="4664075"/>
              <a:ext cx="635000" cy="342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36285" y="4047673"/>
            <a:ext cx="594247" cy="34970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Now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31496" y="4047673"/>
            <a:ext cx="1055912" cy="34970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dirty="0">
                <a:solidFill>
                  <a:schemeClr val="tx2"/>
                </a:solidFill>
              </a:rPr>
              <a:t>May 2018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9951394" y="2362200"/>
            <a:ext cx="0" cy="1692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00961" y="4430882"/>
            <a:ext cx="3095735" cy="34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/ Supplier / Cloud Audit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82311" y="5126092"/>
            <a:ext cx="4199739" cy="34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Policies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22947" y="4778487"/>
            <a:ext cx="4199739" cy="34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Systems Analysis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42179" y="5473697"/>
            <a:ext cx="4199739" cy="34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Staff Awareness &amp; Training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23275" y="5821303"/>
            <a:ext cx="4199739" cy="34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9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What is the Cloud?</a:t>
            </a:r>
            <a:endParaRPr lang="en-US" dirty="0">
              <a:latin typeface="Segoe UI Light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98E81AB9-E8D4-461E-8747-C5BD016E00F6}" type="datetime1">
              <a:rPr lang="en-GB" noProof="0" smtClean="0"/>
              <a:t>28/06/2017</a:t>
            </a:fld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2016000" y="4733221"/>
            <a:ext cx="2534507" cy="147100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2016000" y="1117574"/>
            <a:ext cx="2534507" cy="147100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>
            <a:off x="3161053" y="1375262"/>
            <a:ext cx="607055" cy="1006955"/>
            <a:chOff x="8194966" y="2541588"/>
            <a:chExt cx="1069975" cy="1774825"/>
          </a:xfrm>
        </p:grpSpPr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8194966" y="3948113"/>
              <a:ext cx="1069975" cy="368300"/>
            </a:xfrm>
            <a:custGeom>
              <a:avLst/>
              <a:gdLst>
                <a:gd name="T0" fmla="*/ 139 w 328"/>
                <a:gd name="T1" fmla="*/ 84 h 113"/>
                <a:gd name="T2" fmla="*/ 168 w 328"/>
                <a:gd name="T3" fmla="*/ 113 h 113"/>
                <a:gd name="T4" fmla="*/ 197 w 328"/>
                <a:gd name="T5" fmla="*/ 84 h 113"/>
                <a:gd name="T6" fmla="*/ 172 w 328"/>
                <a:gd name="T7" fmla="*/ 56 h 113"/>
                <a:gd name="T8" fmla="*/ 172 w 328"/>
                <a:gd name="T9" fmla="*/ 0 h 113"/>
                <a:gd name="T10" fmla="*/ 160 w 328"/>
                <a:gd name="T11" fmla="*/ 0 h 113"/>
                <a:gd name="T12" fmla="*/ 160 w 328"/>
                <a:gd name="T13" fmla="*/ 57 h 113"/>
                <a:gd name="T14" fmla="*/ 139 w 328"/>
                <a:gd name="T15" fmla="*/ 84 h 113"/>
                <a:gd name="T16" fmla="*/ 9 w 328"/>
                <a:gd name="T17" fmla="*/ 64 h 113"/>
                <a:gd name="T18" fmla="*/ 0 w 328"/>
                <a:gd name="T19" fmla="*/ 84 h 113"/>
                <a:gd name="T20" fmla="*/ 0 w 328"/>
                <a:gd name="T21" fmla="*/ 89 h 113"/>
                <a:gd name="T22" fmla="*/ 9 w 328"/>
                <a:gd name="T23" fmla="*/ 108 h 113"/>
                <a:gd name="T24" fmla="*/ 139 w 328"/>
                <a:gd name="T25" fmla="*/ 108 h 113"/>
                <a:gd name="T26" fmla="*/ 128 w 328"/>
                <a:gd name="T27" fmla="*/ 84 h 113"/>
                <a:gd name="T28" fmla="*/ 135 w 328"/>
                <a:gd name="T29" fmla="*/ 64 h 113"/>
                <a:gd name="T30" fmla="*/ 9 w 328"/>
                <a:gd name="T31" fmla="*/ 64 h 113"/>
                <a:gd name="T32" fmla="*/ 197 w 328"/>
                <a:gd name="T33" fmla="*/ 108 h 113"/>
                <a:gd name="T34" fmla="*/ 319 w 328"/>
                <a:gd name="T35" fmla="*/ 108 h 113"/>
                <a:gd name="T36" fmla="*/ 328 w 328"/>
                <a:gd name="T37" fmla="*/ 89 h 113"/>
                <a:gd name="T38" fmla="*/ 328 w 328"/>
                <a:gd name="T39" fmla="*/ 84 h 113"/>
                <a:gd name="T40" fmla="*/ 319 w 328"/>
                <a:gd name="T41" fmla="*/ 64 h 113"/>
                <a:gd name="T42" fmla="*/ 201 w 328"/>
                <a:gd name="T43" fmla="*/ 64 h 113"/>
                <a:gd name="T44" fmla="*/ 208 w 328"/>
                <a:gd name="T45" fmla="*/ 84 h 113"/>
                <a:gd name="T46" fmla="*/ 197 w 328"/>
                <a:gd name="T47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8" h="113">
                  <a:moveTo>
                    <a:pt x="139" y="84"/>
                  </a:moveTo>
                  <a:cubicBezTo>
                    <a:pt x="139" y="100"/>
                    <a:pt x="152" y="113"/>
                    <a:pt x="168" y="113"/>
                  </a:cubicBezTo>
                  <a:cubicBezTo>
                    <a:pt x="184" y="113"/>
                    <a:pt x="197" y="100"/>
                    <a:pt x="197" y="84"/>
                  </a:cubicBezTo>
                  <a:cubicBezTo>
                    <a:pt x="197" y="70"/>
                    <a:pt x="186" y="58"/>
                    <a:pt x="172" y="5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48" y="60"/>
                    <a:pt x="139" y="71"/>
                    <a:pt x="139" y="84"/>
                  </a:cubicBezTo>
                  <a:close/>
                  <a:moveTo>
                    <a:pt x="9" y="64"/>
                  </a:moveTo>
                  <a:cubicBezTo>
                    <a:pt x="4" y="64"/>
                    <a:pt x="0" y="73"/>
                    <a:pt x="0" y="8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0"/>
                    <a:pt x="4" y="108"/>
                    <a:pt x="9" y="10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2" y="102"/>
                    <a:pt x="128" y="94"/>
                    <a:pt x="128" y="84"/>
                  </a:cubicBezTo>
                  <a:cubicBezTo>
                    <a:pt x="128" y="77"/>
                    <a:pt x="131" y="70"/>
                    <a:pt x="135" y="64"/>
                  </a:cubicBezTo>
                  <a:lnTo>
                    <a:pt x="9" y="64"/>
                  </a:lnTo>
                  <a:close/>
                  <a:moveTo>
                    <a:pt x="197" y="108"/>
                  </a:moveTo>
                  <a:cubicBezTo>
                    <a:pt x="319" y="108"/>
                    <a:pt x="319" y="108"/>
                    <a:pt x="319" y="108"/>
                  </a:cubicBezTo>
                  <a:cubicBezTo>
                    <a:pt x="324" y="108"/>
                    <a:pt x="328" y="100"/>
                    <a:pt x="328" y="89"/>
                  </a:cubicBezTo>
                  <a:cubicBezTo>
                    <a:pt x="328" y="84"/>
                    <a:pt x="328" y="84"/>
                    <a:pt x="328" y="84"/>
                  </a:cubicBezTo>
                  <a:cubicBezTo>
                    <a:pt x="328" y="73"/>
                    <a:pt x="324" y="64"/>
                    <a:pt x="319" y="64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6" y="70"/>
                    <a:pt x="208" y="77"/>
                    <a:pt x="208" y="84"/>
                  </a:cubicBezTo>
                  <a:cubicBezTo>
                    <a:pt x="208" y="94"/>
                    <a:pt x="204" y="102"/>
                    <a:pt x="197" y="1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194966" y="3548063"/>
              <a:ext cx="1069975" cy="142875"/>
            </a:xfrm>
            <a:custGeom>
              <a:avLst/>
              <a:gdLst>
                <a:gd name="T0" fmla="*/ 26 w 328"/>
                <a:gd name="T1" fmla="*/ 0 h 44"/>
                <a:gd name="T2" fmla="*/ 302 w 328"/>
                <a:gd name="T3" fmla="*/ 0 h 44"/>
                <a:gd name="T4" fmla="*/ 328 w 328"/>
                <a:gd name="T5" fmla="*/ 21 h 44"/>
                <a:gd name="T6" fmla="*/ 328 w 328"/>
                <a:gd name="T7" fmla="*/ 23 h 44"/>
                <a:gd name="T8" fmla="*/ 302 w 328"/>
                <a:gd name="T9" fmla="*/ 44 h 44"/>
                <a:gd name="T10" fmla="*/ 26 w 328"/>
                <a:gd name="T11" fmla="*/ 44 h 44"/>
                <a:gd name="T12" fmla="*/ 0 w 328"/>
                <a:gd name="T13" fmla="*/ 23 h 44"/>
                <a:gd name="T14" fmla="*/ 0 w 328"/>
                <a:gd name="T15" fmla="*/ 21 h 44"/>
                <a:gd name="T16" fmla="*/ 26 w 328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44">
                  <a:moveTo>
                    <a:pt x="26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17" y="0"/>
                    <a:pt x="328" y="9"/>
                    <a:pt x="328" y="21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34"/>
                    <a:pt x="317" y="44"/>
                    <a:pt x="302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2" y="44"/>
                    <a:pt x="0" y="34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8194966" y="3346451"/>
              <a:ext cx="1069975" cy="142875"/>
            </a:xfrm>
            <a:custGeom>
              <a:avLst/>
              <a:gdLst>
                <a:gd name="T0" fmla="*/ 26 w 328"/>
                <a:gd name="T1" fmla="*/ 0 h 44"/>
                <a:gd name="T2" fmla="*/ 302 w 328"/>
                <a:gd name="T3" fmla="*/ 0 h 44"/>
                <a:gd name="T4" fmla="*/ 328 w 328"/>
                <a:gd name="T5" fmla="*/ 22 h 44"/>
                <a:gd name="T6" fmla="*/ 328 w 328"/>
                <a:gd name="T7" fmla="*/ 23 h 44"/>
                <a:gd name="T8" fmla="*/ 302 w 328"/>
                <a:gd name="T9" fmla="*/ 44 h 44"/>
                <a:gd name="T10" fmla="*/ 26 w 328"/>
                <a:gd name="T11" fmla="*/ 44 h 44"/>
                <a:gd name="T12" fmla="*/ 0 w 328"/>
                <a:gd name="T13" fmla="*/ 23 h 44"/>
                <a:gd name="T14" fmla="*/ 0 w 328"/>
                <a:gd name="T15" fmla="*/ 22 h 44"/>
                <a:gd name="T16" fmla="*/ 26 w 328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44">
                  <a:moveTo>
                    <a:pt x="26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17" y="0"/>
                    <a:pt x="328" y="10"/>
                    <a:pt x="328" y="22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35"/>
                    <a:pt x="317" y="44"/>
                    <a:pt x="302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2" y="44"/>
                    <a:pt x="0" y="35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8194966" y="3148013"/>
              <a:ext cx="1069975" cy="142875"/>
            </a:xfrm>
            <a:custGeom>
              <a:avLst/>
              <a:gdLst>
                <a:gd name="T0" fmla="*/ 26 w 328"/>
                <a:gd name="T1" fmla="*/ 0 h 44"/>
                <a:gd name="T2" fmla="*/ 302 w 328"/>
                <a:gd name="T3" fmla="*/ 0 h 44"/>
                <a:gd name="T4" fmla="*/ 328 w 328"/>
                <a:gd name="T5" fmla="*/ 21 h 44"/>
                <a:gd name="T6" fmla="*/ 328 w 328"/>
                <a:gd name="T7" fmla="*/ 22 h 44"/>
                <a:gd name="T8" fmla="*/ 302 w 328"/>
                <a:gd name="T9" fmla="*/ 44 h 44"/>
                <a:gd name="T10" fmla="*/ 26 w 328"/>
                <a:gd name="T11" fmla="*/ 44 h 44"/>
                <a:gd name="T12" fmla="*/ 0 w 328"/>
                <a:gd name="T13" fmla="*/ 22 h 44"/>
                <a:gd name="T14" fmla="*/ 0 w 328"/>
                <a:gd name="T15" fmla="*/ 21 h 44"/>
                <a:gd name="T16" fmla="*/ 26 w 328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44">
                  <a:moveTo>
                    <a:pt x="26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17" y="0"/>
                    <a:pt x="328" y="9"/>
                    <a:pt x="328" y="21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8" y="34"/>
                    <a:pt x="317" y="44"/>
                    <a:pt x="302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2" y="44"/>
                    <a:pt x="0" y="34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8194966" y="2944813"/>
              <a:ext cx="1069975" cy="144463"/>
            </a:xfrm>
            <a:custGeom>
              <a:avLst/>
              <a:gdLst>
                <a:gd name="T0" fmla="*/ 26 w 328"/>
                <a:gd name="T1" fmla="*/ 0 h 44"/>
                <a:gd name="T2" fmla="*/ 302 w 328"/>
                <a:gd name="T3" fmla="*/ 0 h 44"/>
                <a:gd name="T4" fmla="*/ 328 w 328"/>
                <a:gd name="T5" fmla="*/ 21 h 44"/>
                <a:gd name="T6" fmla="*/ 328 w 328"/>
                <a:gd name="T7" fmla="*/ 23 h 44"/>
                <a:gd name="T8" fmla="*/ 302 w 328"/>
                <a:gd name="T9" fmla="*/ 44 h 44"/>
                <a:gd name="T10" fmla="*/ 26 w 328"/>
                <a:gd name="T11" fmla="*/ 44 h 44"/>
                <a:gd name="T12" fmla="*/ 0 w 328"/>
                <a:gd name="T13" fmla="*/ 23 h 44"/>
                <a:gd name="T14" fmla="*/ 0 w 328"/>
                <a:gd name="T15" fmla="*/ 21 h 44"/>
                <a:gd name="T16" fmla="*/ 26 w 328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44">
                  <a:moveTo>
                    <a:pt x="26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17" y="0"/>
                    <a:pt x="328" y="10"/>
                    <a:pt x="328" y="21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35"/>
                    <a:pt x="317" y="44"/>
                    <a:pt x="302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2" y="44"/>
                    <a:pt x="0" y="35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8194966" y="2743201"/>
              <a:ext cx="1069975" cy="142875"/>
            </a:xfrm>
            <a:custGeom>
              <a:avLst/>
              <a:gdLst>
                <a:gd name="T0" fmla="*/ 26 w 328"/>
                <a:gd name="T1" fmla="*/ 0 h 44"/>
                <a:gd name="T2" fmla="*/ 302 w 328"/>
                <a:gd name="T3" fmla="*/ 0 h 44"/>
                <a:gd name="T4" fmla="*/ 328 w 328"/>
                <a:gd name="T5" fmla="*/ 21 h 44"/>
                <a:gd name="T6" fmla="*/ 328 w 328"/>
                <a:gd name="T7" fmla="*/ 22 h 44"/>
                <a:gd name="T8" fmla="*/ 302 w 328"/>
                <a:gd name="T9" fmla="*/ 44 h 44"/>
                <a:gd name="T10" fmla="*/ 26 w 328"/>
                <a:gd name="T11" fmla="*/ 44 h 44"/>
                <a:gd name="T12" fmla="*/ 0 w 328"/>
                <a:gd name="T13" fmla="*/ 22 h 44"/>
                <a:gd name="T14" fmla="*/ 0 w 328"/>
                <a:gd name="T15" fmla="*/ 21 h 44"/>
                <a:gd name="T16" fmla="*/ 26 w 328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44">
                  <a:moveTo>
                    <a:pt x="26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17" y="0"/>
                    <a:pt x="328" y="9"/>
                    <a:pt x="328" y="21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8" y="34"/>
                    <a:pt x="317" y="44"/>
                    <a:pt x="302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2" y="44"/>
                    <a:pt x="0" y="34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8194966" y="2541588"/>
              <a:ext cx="1069975" cy="142875"/>
            </a:xfrm>
            <a:custGeom>
              <a:avLst/>
              <a:gdLst>
                <a:gd name="T0" fmla="*/ 26 w 328"/>
                <a:gd name="T1" fmla="*/ 0 h 44"/>
                <a:gd name="T2" fmla="*/ 302 w 328"/>
                <a:gd name="T3" fmla="*/ 0 h 44"/>
                <a:gd name="T4" fmla="*/ 328 w 328"/>
                <a:gd name="T5" fmla="*/ 21 h 44"/>
                <a:gd name="T6" fmla="*/ 328 w 328"/>
                <a:gd name="T7" fmla="*/ 23 h 44"/>
                <a:gd name="T8" fmla="*/ 302 w 328"/>
                <a:gd name="T9" fmla="*/ 44 h 44"/>
                <a:gd name="T10" fmla="*/ 26 w 328"/>
                <a:gd name="T11" fmla="*/ 44 h 44"/>
                <a:gd name="T12" fmla="*/ 0 w 328"/>
                <a:gd name="T13" fmla="*/ 23 h 44"/>
                <a:gd name="T14" fmla="*/ 0 w 328"/>
                <a:gd name="T15" fmla="*/ 21 h 44"/>
                <a:gd name="T16" fmla="*/ 26 w 328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44">
                  <a:moveTo>
                    <a:pt x="26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17" y="0"/>
                    <a:pt x="328" y="10"/>
                    <a:pt x="328" y="21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35"/>
                    <a:pt x="317" y="44"/>
                    <a:pt x="302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2" y="44"/>
                    <a:pt x="0" y="35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8194966" y="3746501"/>
              <a:ext cx="1069975" cy="142875"/>
            </a:xfrm>
            <a:custGeom>
              <a:avLst/>
              <a:gdLst>
                <a:gd name="T0" fmla="*/ 26 w 328"/>
                <a:gd name="T1" fmla="*/ 0 h 44"/>
                <a:gd name="T2" fmla="*/ 302 w 328"/>
                <a:gd name="T3" fmla="*/ 0 h 44"/>
                <a:gd name="T4" fmla="*/ 328 w 328"/>
                <a:gd name="T5" fmla="*/ 22 h 44"/>
                <a:gd name="T6" fmla="*/ 328 w 328"/>
                <a:gd name="T7" fmla="*/ 23 h 44"/>
                <a:gd name="T8" fmla="*/ 302 w 328"/>
                <a:gd name="T9" fmla="*/ 44 h 44"/>
                <a:gd name="T10" fmla="*/ 26 w 328"/>
                <a:gd name="T11" fmla="*/ 44 h 44"/>
                <a:gd name="T12" fmla="*/ 0 w 328"/>
                <a:gd name="T13" fmla="*/ 23 h 44"/>
                <a:gd name="T14" fmla="*/ 0 w 328"/>
                <a:gd name="T15" fmla="*/ 22 h 44"/>
                <a:gd name="T16" fmla="*/ 26 w 328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44">
                  <a:moveTo>
                    <a:pt x="26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17" y="0"/>
                    <a:pt x="328" y="10"/>
                    <a:pt x="328" y="22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8" y="35"/>
                    <a:pt x="317" y="44"/>
                    <a:pt x="302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2" y="44"/>
                    <a:pt x="0" y="35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202743" y="5078149"/>
            <a:ext cx="604638" cy="755183"/>
            <a:chOff x="9696000" y="4406006"/>
            <a:chExt cx="388937" cy="485776"/>
          </a:xfrm>
        </p:grpSpPr>
        <p:sp>
          <p:nvSpPr>
            <p:cNvPr id="65" name="Freeform 24"/>
            <p:cNvSpPr>
              <a:spLocks noEditPoints="1"/>
            </p:cNvSpPr>
            <p:nvPr/>
          </p:nvSpPr>
          <p:spPr bwMode="auto">
            <a:xfrm>
              <a:off x="9696000" y="4753669"/>
              <a:ext cx="388937" cy="138113"/>
            </a:xfrm>
            <a:custGeom>
              <a:avLst/>
              <a:gdLst>
                <a:gd name="T0" fmla="*/ 49 w 117"/>
                <a:gd name="T1" fmla="*/ 31 h 42"/>
                <a:gd name="T2" fmla="*/ 60 w 117"/>
                <a:gd name="T3" fmla="*/ 42 h 42"/>
                <a:gd name="T4" fmla="*/ 70 w 117"/>
                <a:gd name="T5" fmla="*/ 31 h 42"/>
                <a:gd name="T6" fmla="*/ 61 w 117"/>
                <a:gd name="T7" fmla="*/ 20 h 42"/>
                <a:gd name="T8" fmla="*/ 61 w 117"/>
                <a:gd name="T9" fmla="*/ 0 h 42"/>
                <a:gd name="T10" fmla="*/ 57 w 117"/>
                <a:gd name="T11" fmla="*/ 0 h 42"/>
                <a:gd name="T12" fmla="*/ 57 w 117"/>
                <a:gd name="T13" fmla="*/ 21 h 42"/>
                <a:gd name="T14" fmla="*/ 49 w 117"/>
                <a:gd name="T15" fmla="*/ 31 h 42"/>
                <a:gd name="T16" fmla="*/ 3 w 117"/>
                <a:gd name="T17" fmla="*/ 23 h 42"/>
                <a:gd name="T18" fmla="*/ 0 w 117"/>
                <a:gd name="T19" fmla="*/ 31 h 42"/>
                <a:gd name="T20" fmla="*/ 0 w 117"/>
                <a:gd name="T21" fmla="*/ 33 h 42"/>
                <a:gd name="T22" fmla="*/ 3 w 117"/>
                <a:gd name="T23" fmla="*/ 40 h 42"/>
                <a:gd name="T24" fmla="*/ 49 w 117"/>
                <a:gd name="T25" fmla="*/ 40 h 42"/>
                <a:gd name="T26" fmla="*/ 45 w 117"/>
                <a:gd name="T27" fmla="*/ 31 h 42"/>
                <a:gd name="T28" fmla="*/ 48 w 117"/>
                <a:gd name="T29" fmla="*/ 23 h 42"/>
                <a:gd name="T30" fmla="*/ 3 w 117"/>
                <a:gd name="T31" fmla="*/ 23 h 42"/>
                <a:gd name="T32" fmla="*/ 70 w 117"/>
                <a:gd name="T33" fmla="*/ 40 h 42"/>
                <a:gd name="T34" fmla="*/ 114 w 117"/>
                <a:gd name="T35" fmla="*/ 40 h 42"/>
                <a:gd name="T36" fmla="*/ 117 w 117"/>
                <a:gd name="T37" fmla="*/ 33 h 42"/>
                <a:gd name="T38" fmla="*/ 117 w 117"/>
                <a:gd name="T39" fmla="*/ 31 h 42"/>
                <a:gd name="T40" fmla="*/ 114 w 117"/>
                <a:gd name="T41" fmla="*/ 23 h 42"/>
                <a:gd name="T42" fmla="*/ 72 w 117"/>
                <a:gd name="T43" fmla="*/ 23 h 42"/>
                <a:gd name="T44" fmla="*/ 74 w 117"/>
                <a:gd name="T45" fmla="*/ 31 h 42"/>
                <a:gd name="T46" fmla="*/ 70 w 117"/>
                <a:gd name="T47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42">
                  <a:moveTo>
                    <a:pt x="49" y="31"/>
                  </a:moveTo>
                  <a:cubicBezTo>
                    <a:pt x="49" y="37"/>
                    <a:pt x="54" y="42"/>
                    <a:pt x="60" y="42"/>
                  </a:cubicBezTo>
                  <a:cubicBezTo>
                    <a:pt x="65" y="42"/>
                    <a:pt x="70" y="37"/>
                    <a:pt x="70" y="31"/>
                  </a:cubicBezTo>
                  <a:cubicBezTo>
                    <a:pt x="70" y="26"/>
                    <a:pt x="66" y="21"/>
                    <a:pt x="61" y="2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3" y="22"/>
                    <a:pt x="49" y="26"/>
                    <a:pt x="49" y="31"/>
                  </a:cubicBezTo>
                  <a:close/>
                  <a:moveTo>
                    <a:pt x="3" y="23"/>
                  </a:moveTo>
                  <a:cubicBezTo>
                    <a:pt x="1" y="23"/>
                    <a:pt x="0" y="27"/>
                    <a:pt x="0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1" y="40"/>
                    <a:pt x="3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7" y="38"/>
                    <a:pt x="45" y="34"/>
                    <a:pt x="45" y="31"/>
                  </a:cubicBezTo>
                  <a:cubicBezTo>
                    <a:pt x="45" y="28"/>
                    <a:pt x="46" y="26"/>
                    <a:pt x="48" y="23"/>
                  </a:cubicBezTo>
                  <a:lnTo>
                    <a:pt x="3" y="23"/>
                  </a:lnTo>
                  <a:close/>
                  <a:moveTo>
                    <a:pt x="70" y="40"/>
                  </a:moveTo>
                  <a:cubicBezTo>
                    <a:pt x="114" y="40"/>
                    <a:pt x="114" y="40"/>
                    <a:pt x="114" y="40"/>
                  </a:cubicBezTo>
                  <a:cubicBezTo>
                    <a:pt x="115" y="40"/>
                    <a:pt x="117" y="37"/>
                    <a:pt x="117" y="33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27"/>
                    <a:pt x="115" y="23"/>
                    <a:pt x="114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6"/>
                    <a:pt x="74" y="28"/>
                    <a:pt x="74" y="31"/>
                  </a:cubicBezTo>
                  <a:cubicBezTo>
                    <a:pt x="74" y="34"/>
                    <a:pt x="73" y="38"/>
                    <a:pt x="70" y="40"/>
                  </a:cubicBezTo>
                  <a:close/>
                </a:path>
              </a:pathLst>
            </a:custGeom>
            <a:solidFill>
              <a:srgbClr val="CCCCC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5"/>
            <p:cNvSpPr>
              <a:spLocks noEditPoints="1"/>
            </p:cNvSpPr>
            <p:nvPr/>
          </p:nvSpPr>
          <p:spPr bwMode="auto">
            <a:xfrm>
              <a:off x="9696000" y="4406006"/>
              <a:ext cx="388937" cy="327025"/>
            </a:xfrm>
            <a:custGeom>
              <a:avLst/>
              <a:gdLst>
                <a:gd name="T0" fmla="*/ 14 w 117"/>
                <a:gd name="T1" fmla="*/ 0 h 99"/>
                <a:gd name="T2" fmla="*/ 6 w 117"/>
                <a:gd name="T3" fmla="*/ 3 h 99"/>
                <a:gd name="T4" fmla="*/ 58 w 117"/>
                <a:gd name="T5" fmla="*/ 57 h 99"/>
                <a:gd name="T6" fmla="*/ 110 w 117"/>
                <a:gd name="T7" fmla="*/ 3 h 99"/>
                <a:gd name="T8" fmla="*/ 102 w 117"/>
                <a:gd name="T9" fmla="*/ 0 h 99"/>
                <a:gd name="T10" fmla="*/ 14 w 117"/>
                <a:gd name="T11" fmla="*/ 0 h 99"/>
                <a:gd name="T12" fmla="*/ 1 w 117"/>
                <a:gd name="T13" fmla="*/ 8 h 99"/>
                <a:gd name="T14" fmla="*/ 0 w 117"/>
                <a:gd name="T15" fmla="*/ 14 h 99"/>
                <a:gd name="T16" fmla="*/ 0 w 117"/>
                <a:gd name="T17" fmla="*/ 85 h 99"/>
                <a:gd name="T18" fmla="*/ 14 w 117"/>
                <a:gd name="T19" fmla="*/ 99 h 99"/>
                <a:gd name="T20" fmla="*/ 102 w 117"/>
                <a:gd name="T21" fmla="*/ 99 h 99"/>
                <a:gd name="T22" fmla="*/ 117 w 117"/>
                <a:gd name="T23" fmla="*/ 85 h 99"/>
                <a:gd name="T24" fmla="*/ 117 w 117"/>
                <a:gd name="T25" fmla="*/ 14 h 99"/>
                <a:gd name="T26" fmla="*/ 115 w 117"/>
                <a:gd name="T27" fmla="*/ 8 h 99"/>
                <a:gd name="T28" fmla="*/ 63 w 117"/>
                <a:gd name="T29" fmla="*/ 62 h 99"/>
                <a:gd name="T30" fmla="*/ 64 w 117"/>
                <a:gd name="T31" fmla="*/ 62 h 99"/>
                <a:gd name="T32" fmla="*/ 59 w 117"/>
                <a:gd name="T33" fmla="*/ 68 h 99"/>
                <a:gd name="T34" fmla="*/ 58 w 117"/>
                <a:gd name="T35" fmla="*/ 67 h 99"/>
                <a:gd name="T36" fmla="*/ 58 w 117"/>
                <a:gd name="T37" fmla="*/ 68 h 99"/>
                <a:gd name="T38" fmla="*/ 53 w 117"/>
                <a:gd name="T39" fmla="*/ 62 h 99"/>
                <a:gd name="T40" fmla="*/ 53 w 117"/>
                <a:gd name="T41" fmla="*/ 62 h 99"/>
                <a:gd name="T42" fmla="*/ 1 w 117"/>
                <a:gd name="T43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99">
                  <a:moveTo>
                    <a:pt x="14" y="0"/>
                  </a:moveTo>
                  <a:cubicBezTo>
                    <a:pt x="11" y="0"/>
                    <a:pt x="9" y="1"/>
                    <a:pt x="6" y="3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8" y="1"/>
                    <a:pt x="105" y="0"/>
                    <a:pt x="102" y="0"/>
                  </a:cubicBezTo>
                  <a:lnTo>
                    <a:pt x="14" y="0"/>
                  </a:lnTo>
                  <a:close/>
                  <a:moveTo>
                    <a:pt x="1" y="8"/>
                  </a:moveTo>
                  <a:cubicBezTo>
                    <a:pt x="0" y="10"/>
                    <a:pt x="0" y="12"/>
                    <a:pt x="0" y="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2"/>
                    <a:pt x="6" y="99"/>
                    <a:pt x="14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10" y="99"/>
                    <a:pt x="117" y="92"/>
                    <a:pt x="117" y="85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2"/>
                    <a:pt x="116" y="10"/>
                    <a:pt x="115" y="8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CCCCC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474474" y="1685996"/>
            <a:ext cx="4221526" cy="56514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Storage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74474" y="5332344"/>
            <a:ext cx="5568664" cy="56514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Mail / Exchange / Transport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74474" y="3493090"/>
            <a:ext cx="5568664" cy="56514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Outsourced Core Systems</a:t>
            </a: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2016000" y="2972353"/>
            <a:ext cx="2534507" cy="147100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E531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2006719" y="2975891"/>
            <a:ext cx="2534507" cy="147100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pattFill prst="dkHorz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9525">
            <a:solidFill>
              <a:srgbClr val="E531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4" grpId="0"/>
      <p:bldP spid="69" grpId="0"/>
      <p:bldP spid="70" grpId="0"/>
      <p:bldP spid="24" grpId="0" animBg="1"/>
      <p:bldP spid="60" grpId="0" animBg="1"/>
      <p:bldP spid="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The Cloud Suppliers</a:t>
            </a:r>
            <a:endParaRPr lang="en-US" dirty="0">
              <a:latin typeface="Segoe UI Light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98E81AB9-E8D4-461E-8747-C5BD016E00F6}" type="datetime1">
              <a:rPr lang="en-GB" noProof="0" smtClean="0"/>
              <a:t>28/06/2017</a:t>
            </a:fld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2016000" y="2972353"/>
            <a:ext cx="2534507" cy="147100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E531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2016000" y="4733221"/>
            <a:ext cx="2534507" cy="147100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2016000" y="1117574"/>
            <a:ext cx="2534507" cy="147100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5474474" y="1685996"/>
            <a:ext cx="5427988" cy="56514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Google / Amazon / Microsoft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74474" y="5332344"/>
            <a:ext cx="6717526" cy="56514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The bloke with a connected NAS box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74474" y="3493090"/>
            <a:ext cx="5568664" cy="56514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Smaller Specialists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995225" y="4733221"/>
            <a:ext cx="1266092" cy="1611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1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64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The Cloud Suppliers</a:t>
            </a:r>
            <a:endParaRPr lang="en-US" dirty="0">
              <a:latin typeface="Segoe UI Light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98E81AB9-E8D4-461E-8747-C5BD016E00F6}" type="datetime1">
              <a:rPr lang="en-GB" noProof="0" smtClean="0"/>
              <a:t>28/06/2017</a:t>
            </a:fld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2016000" y="2972353"/>
            <a:ext cx="2534507" cy="147100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E531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474474" y="1380041"/>
            <a:ext cx="6120118" cy="4863758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The “Cloud” is someone else’s computer, you are still responsible for YOUR data.</a:t>
            </a:r>
          </a:p>
          <a:p>
            <a:pPr>
              <a:spcBef>
                <a:spcPts val="700"/>
              </a:spcBef>
            </a:pPr>
            <a:endParaRPr lang="en-GB" sz="3200" dirty="0">
              <a:solidFill>
                <a:schemeClr val="tx2"/>
              </a:solidFill>
            </a:endParaRPr>
          </a:p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A bad business can run on the best Cloud infrastructure.</a:t>
            </a:r>
          </a:p>
          <a:p>
            <a:pPr>
              <a:spcBef>
                <a:spcPts val="700"/>
              </a:spcBef>
            </a:pPr>
            <a:endParaRPr lang="en-GB" sz="3200" dirty="0">
              <a:solidFill>
                <a:schemeClr val="tx2"/>
              </a:solidFill>
            </a:endParaRPr>
          </a:p>
          <a:p>
            <a:pPr>
              <a:spcBef>
                <a:spcPts val="700"/>
              </a:spcBef>
            </a:pPr>
            <a:r>
              <a:rPr lang="en-GB" sz="3200" dirty="0">
                <a:solidFill>
                  <a:schemeClr val="tx2"/>
                </a:solidFill>
              </a:rPr>
              <a:t>Due diligence in the Cloud is a business issue not just an IT issue.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995225" y="4733221"/>
            <a:ext cx="1266092" cy="1611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02" y="886608"/>
            <a:ext cx="3788198" cy="5357191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07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uild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93" y="2542894"/>
            <a:ext cx="1897241" cy="25202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Segoe UI Light" pitchFamily="34" charset="0"/>
              </a:rPr>
              <a:t>Infrastructure Security</a:t>
            </a:r>
            <a:endParaRPr lang="en-US" dirty="0">
              <a:latin typeface="Segoe UI Light" pitchFamily="34" charset="0"/>
            </a:endParaRPr>
          </a:p>
        </p:txBody>
      </p:sp>
      <p:pic>
        <p:nvPicPr>
          <p:cNvPr id="6" name="SAP" descr="http://npcloud.org/wp-content/uploads/2012/02/SAP-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17" y="3960061"/>
            <a:ext cx="759290" cy="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P Sec"/>
          <p:cNvSpPr/>
          <p:nvPr/>
        </p:nvSpPr>
        <p:spPr>
          <a:xfrm>
            <a:off x="1637593" y="3814195"/>
            <a:ext cx="1080120" cy="648072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Ora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1" y="5187854"/>
            <a:ext cx="976415" cy="1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racle Sep"/>
          <p:cNvSpPr/>
          <p:nvPr/>
        </p:nvSpPr>
        <p:spPr>
          <a:xfrm>
            <a:off x="1889705" y="5073370"/>
            <a:ext cx="1255833" cy="402517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D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8" y="2060747"/>
            <a:ext cx="997620" cy="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B2 Sec"/>
          <p:cNvSpPr/>
          <p:nvPr/>
        </p:nvSpPr>
        <p:spPr>
          <a:xfrm>
            <a:off x="1948154" y="1962623"/>
            <a:ext cx="1170000" cy="1123454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aptop Bottom Sec"/>
          <p:cNvSpPr/>
          <p:nvPr/>
        </p:nvSpPr>
        <p:spPr>
          <a:xfrm>
            <a:off x="3635690" y="5091086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aptop Top Sec"/>
          <p:cNvSpPr/>
          <p:nvPr/>
        </p:nvSpPr>
        <p:spPr>
          <a:xfrm>
            <a:off x="3645213" y="2145331"/>
            <a:ext cx="867600" cy="694800"/>
          </a:xfrm>
          <a:prstGeom prst="roundRect">
            <a:avLst/>
          </a:prstGeom>
          <a:noFill/>
          <a:ln w="15875">
            <a:solidFill>
              <a:srgbClr val="E73E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aptop Mid Sec"/>
          <p:cNvSpPr/>
          <p:nvPr/>
        </p:nvSpPr>
        <p:spPr>
          <a:xfrm>
            <a:off x="4122133" y="3678388"/>
            <a:ext cx="867600" cy="694800"/>
          </a:xfrm>
          <a:prstGeom prst="roundRect">
            <a:avLst/>
          </a:prstGeom>
          <a:noFill/>
          <a:ln w="15875">
            <a:solidFill>
              <a:srgbClr val="E5310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rewall"/>
          <p:cNvSpPr/>
          <p:nvPr/>
        </p:nvSpPr>
        <p:spPr>
          <a:xfrm>
            <a:off x="1055440" y="1509486"/>
            <a:ext cx="4644572" cy="4644572"/>
          </a:xfrm>
          <a:prstGeom prst="ellipse">
            <a:avLst/>
          </a:prstGeom>
          <a:noFill/>
          <a:ln>
            <a:solidFill>
              <a:srgbClr val="D2243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Firewall With Web"/>
          <p:cNvGrpSpPr/>
          <p:nvPr/>
        </p:nvGrpSpPr>
        <p:grpSpPr>
          <a:xfrm>
            <a:off x="5230661" y="3434880"/>
            <a:ext cx="867490" cy="695604"/>
            <a:chOff x="5389106" y="3393177"/>
            <a:chExt cx="867490" cy="695604"/>
          </a:xfrm>
          <a:solidFill>
            <a:srgbClr val="FFFFFF"/>
          </a:solidFill>
        </p:grpSpPr>
        <p:sp>
          <p:nvSpPr>
            <p:cNvPr id="39" name="Laptop Top Sec"/>
            <p:cNvSpPr/>
            <p:nvPr/>
          </p:nvSpPr>
          <p:spPr>
            <a:xfrm>
              <a:off x="5389106" y="3393177"/>
              <a:ext cx="867490" cy="695604"/>
            </a:xfrm>
            <a:prstGeom prst="roundRect">
              <a:avLst/>
            </a:prstGeom>
            <a:grpFill/>
            <a:ln w="28575" cap="flat" cmpd="sng" algn="ctr">
              <a:solidFill>
                <a:srgbClr val="E5313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0" name="Textfeld 5"/>
            <p:cNvSpPr txBox="1"/>
            <p:nvPr/>
          </p:nvSpPr>
          <p:spPr>
            <a:xfrm>
              <a:off x="5437712" y="3483512"/>
              <a:ext cx="770277" cy="442035"/>
            </a:xfrm>
            <a:prstGeom prst="rect">
              <a:avLst/>
            </a:prstGeom>
            <a:grpFill/>
          </p:spPr>
          <p:txBody>
            <a:bodyPr wrap="none" lIns="72000" tIns="36000" rIns="72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22432"/>
                  </a:solidFill>
                  <a:effectLst/>
                  <a:uLnTx/>
                  <a:uFillTx/>
                </a:rPr>
                <a:t>www</a:t>
              </a: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D2243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Laptop Top1"/>
          <p:cNvGrpSpPr/>
          <p:nvPr/>
        </p:nvGrpSpPr>
        <p:grpSpPr>
          <a:xfrm>
            <a:off x="3723134" y="2180732"/>
            <a:ext cx="700867" cy="689195"/>
            <a:chOff x="4519365" y="1370120"/>
            <a:chExt cx="1936648" cy="1904400"/>
          </a:xfrm>
        </p:grpSpPr>
        <p:pic>
          <p:nvPicPr>
            <p:cNvPr id="42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65" y="1370120"/>
              <a:ext cx="1936648" cy="1904400"/>
            </a:xfrm>
            <a:prstGeom prst="rect">
              <a:avLst/>
            </a:prstGeom>
          </p:spPr>
        </p:pic>
        <p:pic>
          <p:nvPicPr>
            <p:cNvPr id="43" name="Grafik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722232" y="1561144"/>
              <a:ext cx="1493467" cy="780312"/>
            </a:xfrm>
            <a:prstGeom prst="rect">
              <a:avLst/>
            </a:prstGeom>
          </p:spPr>
        </p:pic>
      </p:grpSp>
      <p:grpSp>
        <p:nvGrpSpPr>
          <p:cNvPr id="44" name="Laptop Med1"/>
          <p:cNvGrpSpPr/>
          <p:nvPr/>
        </p:nvGrpSpPr>
        <p:grpSpPr>
          <a:xfrm>
            <a:off x="4226340" y="3765099"/>
            <a:ext cx="700867" cy="689195"/>
            <a:chOff x="4787353" y="1370120"/>
            <a:chExt cx="1936651" cy="1904400"/>
          </a:xfrm>
        </p:grpSpPr>
        <p:pic>
          <p:nvPicPr>
            <p:cNvPr id="45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353" y="1370120"/>
              <a:ext cx="1936651" cy="1904400"/>
            </a:xfrm>
            <a:prstGeom prst="rect">
              <a:avLst/>
            </a:prstGeom>
          </p:spPr>
        </p:pic>
        <p:pic>
          <p:nvPicPr>
            <p:cNvPr id="46" name="Grafik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4959090" y="1561144"/>
              <a:ext cx="1493466" cy="780312"/>
            </a:xfrm>
            <a:prstGeom prst="rect">
              <a:avLst/>
            </a:prstGeom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98E81AB9-E8D4-461E-8747-C5BD016E00F6}" type="datetime1">
              <a:rPr lang="en-GB" noProof="0" smtClean="0"/>
              <a:t>28/06/2017</a:t>
            </a:fld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953600" y="6588000"/>
            <a:ext cx="2844800" cy="198000"/>
          </a:xfrm>
          <a:prstGeom prst="rect">
            <a:avLst/>
          </a:prstGeom>
        </p:spPr>
        <p:txBody>
          <a:bodyPr/>
          <a:lstStyle/>
          <a:p>
            <a:fld id="{21F8818E-FAE8-4850-9BA6-DEB84FFDE048}" type="slidenum">
              <a:rPr lang="en-US" noProof="0" smtClean="0"/>
              <a:pPr/>
              <a:t>9</a:t>
            </a:fld>
            <a:endParaRPr lang="en-US" noProof="0"/>
          </a:p>
        </p:txBody>
      </p:sp>
      <p:grpSp>
        <p:nvGrpSpPr>
          <p:cNvPr id="32" name="Laptop Bot1"/>
          <p:cNvGrpSpPr/>
          <p:nvPr/>
        </p:nvGrpSpPr>
        <p:grpSpPr>
          <a:xfrm>
            <a:off x="3717536" y="5125597"/>
            <a:ext cx="700867" cy="689195"/>
            <a:chOff x="5017057" y="1370120"/>
            <a:chExt cx="1936651" cy="1904400"/>
          </a:xfrm>
        </p:grpSpPr>
        <p:pic>
          <p:nvPicPr>
            <p:cNvPr id="33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057" y="1370120"/>
              <a:ext cx="1936651" cy="1904400"/>
            </a:xfrm>
            <a:prstGeom prst="rect">
              <a:avLst/>
            </a:prstGeom>
          </p:spPr>
        </p:pic>
        <p:pic>
          <p:nvPicPr>
            <p:cNvPr id="34" name="Grafik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b="25859"/>
            <a:stretch/>
          </p:blipFill>
          <p:spPr>
            <a:xfrm>
              <a:off x="5209153" y="1561145"/>
              <a:ext cx="1493466" cy="780311"/>
            </a:xfrm>
            <a:prstGeom prst="rect">
              <a:avLst/>
            </a:prstGeom>
          </p:spPr>
        </p:pic>
      </p:grpSp>
      <p:sp>
        <p:nvSpPr>
          <p:cNvPr id="30" name="Freeform 5"/>
          <p:cNvSpPr>
            <a:spLocks/>
          </p:cNvSpPr>
          <p:nvPr/>
        </p:nvSpPr>
        <p:spPr bwMode="auto">
          <a:xfrm>
            <a:off x="2016000" y="2972353"/>
            <a:ext cx="2534507" cy="147100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solidFill>
            <a:srgbClr val="EFF0F1"/>
          </a:solidFill>
          <a:ln w="9525">
            <a:solidFill>
              <a:srgbClr val="E531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5"/>
          <p:cNvSpPr>
            <a:spLocks noChangeAspect="1"/>
          </p:cNvSpPr>
          <p:nvPr/>
        </p:nvSpPr>
        <p:spPr bwMode="auto">
          <a:xfrm>
            <a:off x="167639" y="2153410"/>
            <a:ext cx="5677296" cy="3295058"/>
          </a:xfrm>
          <a:custGeom>
            <a:avLst/>
            <a:gdLst>
              <a:gd name="T0" fmla="*/ 633 w 747"/>
              <a:gd name="T1" fmla="*/ 153 h 432"/>
              <a:gd name="T2" fmla="*/ 628 w 747"/>
              <a:gd name="T3" fmla="*/ 153 h 432"/>
              <a:gd name="T4" fmla="*/ 442 w 747"/>
              <a:gd name="T5" fmla="*/ 0 h 432"/>
              <a:gd name="T6" fmla="*/ 276 w 747"/>
              <a:gd name="T7" fmla="*/ 98 h 432"/>
              <a:gd name="T8" fmla="*/ 254 w 747"/>
              <a:gd name="T9" fmla="*/ 96 h 432"/>
              <a:gd name="T10" fmla="*/ 138 w 747"/>
              <a:gd name="T11" fmla="*/ 156 h 432"/>
              <a:gd name="T12" fmla="*/ 113 w 747"/>
              <a:gd name="T13" fmla="*/ 153 h 432"/>
              <a:gd name="T14" fmla="*/ 0 w 747"/>
              <a:gd name="T15" fmla="*/ 266 h 432"/>
              <a:gd name="T16" fmla="*/ 113 w 747"/>
              <a:gd name="T17" fmla="*/ 380 h 432"/>
              <a:gd name="T18" fmla="*/ 158 w 747"/>
              <a:gd name="T19" fmla="*/ 371 h 432"/>
              <a:gd name="T20" fmla="*/ 254 w 747"/>
              <a:gd name="T21" fmla="*/ 408 h 432"/>
              <a:gd name="T22" fmla="*/ 323 w 747"/>
              <a:gd name="T23" fmla="*/ 390 h 432"/>
              <a:gd name="T24" fmla="*/ 442 w 747"/>
              <a:gd name="T25" fmla="*/ 432 h 432"/>
              <a:gd name="T26" fmla="*/ 584 w 747"/>
              <a:gd name="T27" fmla="*/ 368 h 432"/>
              <a:gd name="T28" fmla="*/ 633 w 747"/>
              <a:gd name="T29" fmla="*/ 380 h 432"/>
              <a:gd name="T30" fmla="*/ 747 w 747"/>
              <a:gd name="T31" fmla="*/ 266 h 432"/>
              <a:gd name="T32" fmla="*/ 633 w 747"/>
              <a:gd name="T33" fmla="*/ 15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7" h="432">
                <a:moveTo>
                  <a:pt x="633" y="153"/>
                </a:moveTo>
                <a:cubicBezTo>
                  <a:pt x="632" y="153"/>
                  <a:pt x="630" y="153"/>
                  <a:pt x="628" y="153"/>
                </a:cubicBezTo>
                <a:cubicBezTo>
                  <a:pt x="611" y="66"/>
                  <a:pt x="534" y="0"/>
                  <a:pt x="442" y="0"/>
                </a:cubicBezTo>
                <a:cubicBezTo>
                  <a:pt x="371" y="0"/>
                  <a:pt x="308" y="39"/>
                  <a:pt x="276" y="98"/>
                </a:cubicBezTo>
                <a:cubicBezTo>
                  <a:pt x="269" y="96"/>
                  <a:pt x="261" y="96"/>
                  <a:pt x="254" y="96"/>
                </a:cubicBezTo>
                <a:cubicBezTo>
                  <a:pt x="206" y="96"/>
                  <a:pt x="164" y="120"/>
                  <a:pt x="138" y="156"/>
                </a:cubicBezTo>
                <a:cubicBezTo>
                  <a:pt x="130" y="154"/>
                  <a:pt x="122" y="153"/>
                  <a:pt x="113" y="153"/>
                </a:cubicBezTo>
                <a:cubicBezTo>
                  <a:pt x="51" y="153"/>
                  <a:pt x="0" y="204"/>
                  <a:pt x="0" y="266"/>
                </a:cubicBezTo>
                <a:cubicBezTo>
                  <a:pt x="0" y="329"/>
                  <a:pt x="51" y="380"/>
                  <a:pt x="113" y="380"/>
                </a:cubicBezTo>
                <a:cubicBezTo>
                  <a:pt x="129" y="380"/>
                  <a:pt x="144" y="376"/>
                  <a:pt x="158" y="371"/>
                </a:cubicBezTo>
                <a:cubicBezTo>
                  <a:pt x="183" y="394"/>
                  <a:pt x="217" y="408"/>
                  <a:pt x="254" y="408"/>
                </a:cubicBezTo>
                <a:cubicBezTo>
                  <a:pt x="279" y="408"/>
                  <a:pt x="303" y="401"/>
                  <a:pt x="323" y="390"/>
                </a:cubicBezTo>
                <a:cubicBezTo>
                  <a:pt x="356" y="416"/>
                  <a:pt x="397" y="432"/>
                  <a:pt x="442" y="432"/>
                </a:cubicBezTo>
                <a:cubicBezTo>
                  <a:pt x="498" y="432"/>
                  <a:pt x="549" y="407"/>
                  <a:pt x="584" y="368"/>
                </a:cubicBezTo>
                <a:cubicBezTo>
                  <a:pt x="599" y="376"/>
                  <a:pt x="616" y="380"/>
                  <a:pt x="633" y="380"/>
                </a:cubicBezTo>
                <a:cubicBezTo>
                  <a:pt x="696" y="380"/>
                  <a:pt x="747" y="329"/>
                  <a:pt x="747" y="266"/>
                </a:cubicBezTo>
                <a:cubicBezTo>
                  <a:pt x="747" y="204"/>
                  <a:pt x="696" y="153"/>
                  <a:pt x="633" y="153"/>
                </a:cubicBezTo>
                <a:close/>
              </a:path>
            </a:pathLst>
          </a:custGeom>
          <a:noFill/>
          <a:ln w="19050">
            <a:solidFill>
              <a:srgbClr val="E531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24000" y="224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2539 0.012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42000" y="142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3007 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2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3" grpId="0" animBg="1"/>
      <p:bldP spid="30" grpId="0" animBg="1"/>
      <p:bldP spid="30" grpId="1" animBg="1"/>
      <p:bldP spid="30" grpId="2" animBg="1"/>
      <p:bldP spid="31" grpId="1" animBg="1"/>
      <p:bldP spid="31" grpId="2" animBg="1"/>
      <p:bldP spid="31" grpId="3" animBg="1"/>
      <p:bldP spid="31" grpId="4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1|0.4|0.4|0.4|0.3|0.5|0.5|1.6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3|6.8|2.8|10.6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theme1.xml><?xml version="1.0" encoding="utf-8"?>
<a:theme xmlns:a="http://schemas.openxmlformats.org/drawingml/2006/main" name="Office Theme">
  <a:themeElements>
    <a:clrScheme name="Brainloop">
      <a:dk1>
        <a:srgbClr val="000000"/>
      </a:dk1>
      <a:lt1>
        <a:srgbClr val="FFFFFF"/>
      </a:lt1>
      <a:dk2>
        <a:srgbClr val="565D63"/>
      </a:dk2>
      <a:lt2>
        <a:srgbClr val="FFFFFF"/>
      </a:lt2>
      <a:accent1>
        <a:srgbClr val="929CA3"/>
      </a:accent1>
      <a:accent2>
        <a:srgbClr val="DBDDDE"/>
      </a:accent2>
      <a:accent3>
        <a:srgbClr val="C9CCCE"/>
      </a:accent3>
      <a:accent4>
        <a:srgbClr val="E53138"/>
      </a:accent4>
      <a:accent5>
        <a:srgbClr val="00B050"/>
      </a:accent5>
      <a:accent6>
        <a:srgbClr val="0070C0"/>
      </a:accent6>
      <a:hlink>
        <a:srgbClr val="EF8387"/>
      </a:hlink>
      <a:folHlink>
        <a:srgbClr val="40AFFF"/>
      </a:folHlink>
    </a:clrScheme>
    <a:fontScheme name="Brainloop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2000" tIns="36000" rIns="72000" bIns="36000" rtlCol="0">
        <a:spAutoFit/>
      </a:bodyPr>
      <a:lstStyle>
        <a:defPPr>
          <a:spcBef>
            <a:spcPts val="700"/>
          </a:spcBef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6" id="{EF7335C4-4997-4D66-80C0-F3518BC344C9}" vid="{C87671C7-FEAE-493F-A9B8-2072413122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CI-Master_EN</Template>
  <TotalTime>1862</TotalTime>
  <Words>2338</Words>
  <Application>Microsoft Office PowerPoint</Application>
  <PresentationFormat>Widescreen</PresentationFormat>
  <Paragraphs>428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FG Wurth</vt:lpstr>
      <vt:lpstr>Segoe UI</vt:lpstr>
      <vt:lpstr>Segoe UI Light</vt:lpstr>
      <vt:lpstr>Stencil</vt:lpstr>
      <vt:lpstr>ヒラギノ角ゴ Pro W3</vt:lpstr>
      <vt:lpstr>Office Theme</vt:lpstr>
      <vt:lpstr>Preparing for GDPR… Data Protection, Security, Privacy in the Cloud and the projected Legal Impact</vt:lpstr>
      <vt:lpstr>Preparing for GDPR… Data Protection, Security, Privacy in the Cloud and the projected Legal Impact</vt:lpstr>
      <vt:lpstr>Perspective</vt:lpstr>
      <vt:lpstr>Perspective</vt:lpstr>
      <vt:lpstr>GDPR: a point in time</vt:lpstr>
      <vt:lpstr>What is the Cloud?</vt:lpstr>
      <vt:lpstr>The Cloud Suppliers</vt:lpstr>
      <vt:lpstr>The Cloud Suppliers</vt:lpstr>
      <vt:lpstr>Infrastructure Security</vt:lpstr>
      <vt:lpstr>Infrastructure Security</vt:lpstr>
      <vt:lpstr>Information Security</vt:lpstr>
      <vt:lpstr>Corporate Security Policy</vt:lpstr>
      <vt:lpstr>Information Security – KISS</vt:lpstr>
      <vt:lpstr>Information Security – KISS</vt:lpstr>
      <vt:lpstr>Information Security</vt:lpstr>
      <vt:lpstr>Information Security – Technology</vt:lpstr>
      <vt:lpstr>Information Security – Technology</vt:lpstr>
      <vt:lpstr>Information Security – Technology</vt:lpstr>
      <vt:lpstr>Information Security – Not just technology</vt:lpstr>
      <vt:lpstr>Information Security – Common Sense</vt:lpstr>
      <vt:lpstr>Information Security – Cyberattacks!!!!!!!!! …. Eh?</vt:lpstr>
      <vt:lpstr>Mit der Dummheit kämpfen Götter selbst vergebens</vt:lpstr>
      <vt:lpstr>Preparing for GDPR – Summary</vt:lpstr>
      <vt:lpstr>Preparing for GDPR… Data Protection, Security, Privacy in the Cloud and the projected Legal Impact</vt:lpstr>
    </vt:vector>
  </TitlesOfParts>
  <Company>Independent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vs Information Security</dc:title>
  <dc:subject>Guarding What's really valuable</dc:subject>
  <dc:creator>David Topping</dc:creator>
  <cp:lastModifiedBy>David Topping</cp:lastModifiedBy>
  <cp:revision>121</cp:revision>
  <dcterms:created xsi:type="dcterms:W3CDTF">2014-07-16T09:45:47Z</dcterms:created>
  <dcterms:modified xsi:type="dcterms:W3CDTF">2017-06-28T08:46:50Z</dcterms:modified>
  <cp:version>2</cp:version>
</cp:coreProperties>
</file>